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436" r:id="rId2"/>
    <p:sldId id="437" r:id="rId3"/>
    <p:sldId id="521" r:id="rId4"/>
    <p:sldId id="439" r:id="rId5"/>
    <p:sldId id="574" r:id="rId6"/>
    <p:sldId id="572" r:id="rId7"/>
    <p:sldId id="569" r:id="rId8"/>
    <p:sldId id="498" r:id="rId9"/>
    <p:sldId id="558" r:id="rId10"/>
    <p:sldId id="559" r:id="rId11"/>
    <p:sldId id="576" r:id="rId12"/>
    <p:sldId id="570" r:id="rId13"/>
    <p:sldId id="522" r:id="rId14"/>
    <p:sldId id="499" r:id="rId15"/>
    <p:sldId id="565" r:id="rId16"/>
    <p:sldId id="564" r:id="rId17"/>
    <p:sldId id="563" r:id="rId18"/>
    <p:sldId id="560" r:id="rId19"/>
    <p:sldId id="568" r:id="rId20"/>
    <p:sldId id="578" r:id="rId21"/>
    <p:sldId id="579" r:id="rId22"/>
    <p:sldId id="580" r:id="rId23"/>
    <p:sldId id="581" r:id="rId24"/>
    <p:sldId id="582" r:id="rId25"/>
    <p:sldId id="583" r:id="rId26"/>
    <p:sldId id="584" r:id="rId27"/>
    <p:sldId id="599" r:id="rId28"/>
    <p:sldId id="534" r:id="rId29"/>
    <p:sldId id="518" r:id="rId30"/>
    <p:sldId id="600" r:id="rId31"/>
    <p:sldId id="525" r:id="rId32"/>
    <p:sldId id="526" r:id="rId33"/>
    <p:sldId id="527" r:id="rId34"/>
    <p:sldId id="535" r:id="rId35"/>
    <p:sldId id="529" r:id="rId36"/>
    <p:sldId id="587" r:id="rId37"/>
    <p:sldId id="598" r:id="rId38"/>
    <p:sldId id="618" r:id="rId39"/>
    <p:sldId id="532" r:id="rId40"/>
    <p:sldId id="590" r:id="rId41"/>
    <p:sldId id="591" r:id="rId42"/>
    <p:sldId id="592" r:id="rId43"/>
    <p:sldId id="597" r:id="rId44"/>
    <p:sldId id="528" r:id="rId45"/>
    <p:sldId id="531" r:id="rId46"/>
    <p:sldId id="593" r:id="rId47"/>
    <p:sldId id="536" r:id="rId48"/>
    <p:sldId id="546" r:id="rId49"/>
    <p:sldId id="537" r:id="rId50"/>
    <p:sldId id="539" r:id="rId51"/>
    <p:sldId id="547" r:id="rId52"/>
    <p:sldId id="594" r:id="rId53"/>
    <p:sldId id="548" r:id="rId54"/>
    <p:sldId id="549" r:id="rId55"/>
    <p:sldId id="540" r:id="rId56"/>
    <p:sldId id="596" r:id="rId57"/>
    <p:sldId id="552" r:id="rId58"/>
    <p:sldId id="604" r:id="rId59"/>
    <p:sldId id="605" r:id="rId60"/>
    <p:sldId id="603" r:id="rId61"/>
    <p:sldId id="554" r:id="rId62"/>
    <p:sldId id="602" r:id="rId63"/>
    <p:sldId id="542" r:id="rId64"/>
    <p:sldId id="614" r:id="rId65"/>
    <p:sldId id="615" r:id="rId66"/>
    <p:sldId id="616" r:id="rId67"/>
    <p:sldId id="612" r:id="rId68"/>
    <p:sldId id="610" r:id="rId69"/>
    <p:sldId id="607" r:id="rId70"/>
    <p:sldId id="611" r:id="rId71"/>
    <p:sldId id="617" r:id="rId72"/>
    <p:sldId id="520" r:id="rId7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SE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69B"/>
    <a:srgbClr val="0000FF"/>
    <a:srgbClr val="003300"/>
    <a:srgbClr val="FF6600"/>
    <a:srgbClr val="F3A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85366" autoAdjust="0"/>
  </p:normalViewPr>
  <p:slideViewPr>
    <p:cSldViewPr>
      <p:cViewPr varScale="1">
        <p:scale>
          <a:sx n="98" d="100"/>
          <a:sy n="98" d="100"/>
        </p:scale>
        <p:origin x="21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8D63A-C913-4C34-81E4-FAB9316FDB88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6323-4F1A-4764-ADB8-ABB8A3FB9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7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0609-94F5-4B0E-9CEA-50C64455C1F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2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06323-4F1A-4764-ADB8-ABB8A3FB9AB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1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0609-94F5-4B0E-9CEA-50C64455C1F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2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세가지를 사용하는데</a:t>
            </a:r>
            <a:r>
              <a:rPr lang="en-US" altLang="ko-KR" dirty="0"/>
              <a:t>, </a:t>
            </a:r>
            <a:r>
              <a:rPr lang="ko-KR" altLang="en-US" dirty="0"/>
              <a:t>케이스를 </a:t>
            </a:r>
            <a:r>
              <a:rPr lang="ko-KR" altLang="en-US" dirty="0" err="1"/>
              <a:t>나눈것이다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기존은 </a:t>
            </a:r>
            <a:r>
              <a:rPr lang="en-US" altLang="ko-KR" dirty="0"/>
              <a:t>threshold </a:t>
            </a:r>
            <a:r>
              <a:rPr lang="ko-KR" altLang="en-US" dirty="0"/>
              <a:t>값이 일정하게 반영 </a:t>
            </a:r>
            <a:endParaRPr lang="en-US" altLang="ko-KR" dirty="0"/>
          </a:p>
          <a:p>
            <a:r>
              <a:rPr lang="en-US" altLang="ko-KR" dirty="0"/>
              <a:t>Loss ? </a:t>
            </a:r>
            <a:r>
              <a:rPr lang="ko-KR" altLang="en-US" dirty="0"/>
              <a:t>평가만 사용</a:t>
            </a:r>
            <a:endParaRPr lang="en-US" altLang="ko-KR" dirty="0"/>
          </a:p>
          <a:p>
            <a:r>
              <a:rPr lang="en-US" altLang="ko-KR" dirty="0"/>
              <a:t>Loss </a:t>
            </a:r>
            <a:r>
              <a:rPr lang="ko-KR" altLang="en-US" dirty="0"/>
              <a:t>는 </a:t>
            </a:r>
            <a:r>
              <a:rPr lang="ko-KR" altLang="en-US" dirty="0" err="1"/>
              <a:t>바운딩과</a:t>
            </a:r>
            <a:r>
              <a:rPr lang="ko-KR" altLang="en-US" dirty="0"/>
              <a:t> 클래스 </a:t>
            </a:r>
            <a:r>
              <a:rPr lang="en-US" altLang="ko-KR" dirty="0"/>
              <a:t>loss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06323-4F1A-4764-ADB8-ABB8A3FB9AB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0609-94F5-4B0E-9CEA-50C64455C1F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03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0609-94F5-4B0E-9CEA-50C64455C1F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06323-4F1A-4764-ADB8-ABB8A3FB9AB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06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0609-94F5-4B0E-9CEA-50C64455C1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59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0609-94F5-4B0E-9CEA-50C64455C1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2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06323-4F1A-4764-ADB8-ABB8A3FB9A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0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06323-4F1A-4764-ADB8-ABB8A3FB9A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5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0609-94F5-4B0E-9CEA-50C64455C1F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65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0609-94F5-4B0E-9CEA-50C64455C1F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0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10609-94F5-4B0E-9CEA-50C64455C1F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3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5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2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11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 flipV="1">
            <a:off x="921100" y="1268760"/>
            <a:ext cx="1706684" cy="2062"/>
          </a:xfrm>
          <a:prstGeom prst="line">
            <a:avLst/>
          </a:prstGeom>
          <a:ln>
            <a:solidFill>
              <a:srgbClr val="F5B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6584" y="6502645"/>
            <a:ext cx="363904" cy="21907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fld id="{32FD2C27-63BB-4097-BD17-6E56752AB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792764" y="2729626"/>
            <a:ext cx="7722586" cy="139874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EF9839"/>
                </a:solidFill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 flipV="1">
            <a:off x="792764" y="5606307"/>
            <a:ext cx="7560000" cy="1"/>
          </a:xfrm>
          <a:prstGeom prst="line">
            <a:avLst/>
          </a:prstGeom>
          <a:ln w="28575">
            <a:solidFill>
              <a:srgbClr val="F5B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39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1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6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31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8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70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2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8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BF1B0-EAA6-4B1A-98B2-ADB1171BB2EE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A1767-755A-4818-BEEA-9BC15BCCC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4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5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12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jpeg"/><Relationship Id="rId10" Type="http://schemas.openxmlformats.org/officeDocument/2006/relationships/image" Target="../media/image53.jpe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0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8.png"/><Relationship Id="rId18" Type="http://schemas.openxmlformats.org/officeDocument/2006/relationships/image" Target="../media/image98.png"/><Relationship Id="rId3" Type="http://schemas.microsoft.com/office/2007/relationships/hdphoto" Target="../media/hdphoto5.wdp"/><Relationship Id="rId7" Type="http://schemas.openxmlformats.org/officeDocument/2006/relationships/image" Target="../media/image94.png"/><Relationship Id="rId12" Type="http://schemas.openxmlformats.org/officeDocument/2006/relationships/image" Target="../media/image47.jpeg"/><Relationship Id="rId17" Type="http://schemas.microsoft.com/office/2007/relationships/hdphoto" Target="../media/hdphoto9.wdp"/><Relationship Id="rId2" Type="http://schemas.openxmlformats.org/officeDocument/2006/relationships/image" Target="../media/image90.png"/><Relationship Id="rId16" Type="http://schemas.openxmlformats.org/officeDocument/2006/relationships/image" Target="../media/image97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54.png"/><Relationship Id="rId5" Type="http://schemas.openxmlformats.org/officeDocument/2006/relationships/image" Target="../media/image92.png"/><Relationship Id="rId15" Type="http://schemas.microsoft.com/office/2007/relationships/hdphoto" Target="../media/hdphoto8.wdp"/><Relationship Id="rId10" Type="http://schemas.microsoft.com/office/2007/relationships/hdphoto" Target="../media/hdphoto7.wdp"/><Relationship Id="rId19" Type="http://schemas.microsoft.com/office/2007/relationships/hdphoto" Target="../media/hdphoto10.wdp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09.png"/><Relationship Id="rId18" Type="http://schemas.openxmlformats.org/officeDocument/2006/relationships/image" Target="../media/image112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17" Type="http://schemas.microsoft.com/office/2007/relationships/hdphoto" Target="../media/hdphoto13.wdp"/><Relationship Id="rId2" Type="http://schemas.openxmlformats.org/officeDocument/2006/relationships/image" Target="../media/image100.jpeg"/><Relationship Id="rId16" Type="http://schemas.openxmlformats.org/officeDocument/2006/relationships/image" Target="../media/image11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5" Type="http://schemas.openxmlformats.org/officeDocument/2006/relationships/image" Target="../media/image110.png"/><Relationship Id="rId10" Type="http://schemas.openxmlformats.org/officeDocument/2006/relationships/image" Target="../media/image106.png"/><Relationship Id="rId19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105.png"/><Relationship Id="rId14" Type="http://schemas.microsoft.com/office/2007/relationships/hdphoto" Target="../media/hdphoto12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2.png"/><Relationship Id="rId3" Type="http://schemas.openxmlformats.org/officeDocument/2006/relationships/image" Target="../media/image104.png"/><Relationship Id="rId7" Type="http://schemas.openxmlformats.org/officeDocument/2006/relationships/image" Target="../media/image110.png"/><Relationship Id="rId12" Type="http://schemas.microsoft.com/office/2007/relationships/hdphoto" Target="../media/hdphoto13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111.png"/><Relationship Id="rId5" Type="http://schemas.openxmlformats.org/officeDocument/2006/relationships/image" Target="../media/image109.png"/><Relationship Id="rId10" Type="http://schemas.openxmlformats.org/officeDocument/2006/relationships/image" Target="../media/image102.png"/><Relationship Id="rId4" Type="http://schemas.openxmlformats.org/officeDocument/2006/relationships/image" Target="../media/image103.png"/><Relationship Id="rId9" Type="http://schemas.microsoft.com/office/2007/relationships/hdphoto" Target="../media/hdphoto11.wdp"/><Relationship Id="rId14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jpeg"/><Relationship Id="rId21" Type="http://schemas.openxmlformats.org/officeDocument/2006/relationships/image" Target="../media/image20.jpe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microsoft.com/office/2007/relationships/hdphoto" Target="../media/hdphoto1.wdp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microsoft.com/office/2007/relationships/hdphoto" Target="../media/hdphoto15.wdp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7.wdp"/><Relationship Id="rId5" Type="http://schemas.openxmlformats.org/officeDocument/2006/relationships/image" Target="../media/image122.png"/><Relationship Id="rId4" Type="http://schemas.microsoft.com/office/2007/relationships/hdphoto" Target="../media/hdphoto16.wdp"/><Relationship Id="rId9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image" Target="../media/image135.jpeg"/><Relationship Id="rId7" Type="http://schemas.openxmlformats.org/officeDocument/2006/relationships/image" Target="../media/image139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Relationship Id="rId9" Type="http://schemas.openxmlformats.org/officeDocument/2006/relationships/image" Target="../media/image141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Relationship Id="rId9" Type="http://schemas.openxmlformats.org/officeDocument/2006/relationships/image" Target="../media/image14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7" Type="http://schemas.openxmlformats.org/officeDocument/2006/relationships/image" Target="../media/image153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jpeg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3" Type="http://schemas.openxmlformats.org/officeDocument/2006/relationships/image" Target="../media/image154.jpeg"/><Relationship Id="rId7" Type="http://schemas.openxmlformats.org/officeDocument/2006/relationships/image" Target="../media/image158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jpeg"/><Relationship Id="rId5" Type="http://schemas.openxmlformats.org/officeDocument/2006/relationships/image" Target="../media/image156.jpeg"/><Relationship Id="rId4" Type="http://schemas.openxmlformats.org/officeDocument/2006/relationships/image" Target="../media/image15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8.wdp"/><Relationship Id="rId4" Type="http://schemas.openxmlformats.org/officeDocument/2006/relationships/image" Target="../media/image1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3528" y="1867811"/>
            <a:ext cx="8470232" cy="985125"/>
          </a:xfrm>
        </p:spPr>
        <p:txBody>
          <a:bodyPr>
            <a:noAutofit/>
          </a:bodyPr>
          <a:lstStyle/>
          <a:p>
            <a:pPr algn="ctr"/>
            <a:r>
              <a:rPr lang="en-US" altLang="ko-KR" sz="2600" b="1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AI </a:t>
            </a:r>
            <a:r>
              <a:rPr lang="ko-KR" altLang="en-US" sz="2600" b="1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기반의 차세대 의료진단시스템 개발 연구</a:t>
            </a:r>
            <a:endParaRPr lang="en-US" altLang="ko-KR" sz="2600" b="1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/>
            <a:r>
              <a:rPr lang="en-US" altLang="ko-KR" sz="2600" b="1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2600" b="1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조직 병리 개발 사항 최종 보고 </a:t>
            </a:r>
            <a:r>
              <a:rPr lang="en-US" altLang="ko-KR" sz="2600" b="1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</a:t>
            </a:r>
            <a:endParaRPr lang="en-US" altLang="ko-KR" sz="1800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836712"/>
            <a:ext cx="75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단계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(2018.3~2021.2)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sz="1600" baseline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64502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2021. 06. 23.</a:t>
            </a:r>
            <a:endParaRPr lang="ko-KR" altLang="en-US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12" y="4797152"/>
            <a:ext cx="90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이문용</a:t>
            </a:r>
            <a:endParaRPr 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8" name="Picture 2" descr="KAIST CI 로고 안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3" t="1852" r="27457" b="11485"/>
          <a:stretch/>
        </p:blipFill>
        <p:spPr bwMode="auto">
          <a:xfrm>
            <a:off x="683568" y="5877272"/>
            <a:ext cx="1566333" cy="70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5962371"/>
            <a:ext cx="2152796" cy="550027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899592" y="1274264"/>
            <a:ext cx="2160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9552" y="5605866"/>
            <a:ext cx="7987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80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3768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55576" y="218394"/>
            <a:ext cx="5040560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결과 요약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산출물 요약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-3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13033" y="4823577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연구 산출물 현황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5" name="직사각형 4"/>
          <p:cNvSpPr/>
          <p:nvPr/>
        </p:nvSpPr>
        <p:spPr>
          <a:xfrm>
            <a:off x="1182638" y="5373216"/>
            <a:ext cx="7354788" cy="13849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50796" y="5373216"/>
            <a:ext cx="331842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35540" y="5126256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- </a:t>
            </a:r>
            <a:r>
              <a:rPr lang="ko-KR" altLang="en-US" sz="1200" b="1" dirty="0"/>
              <a:t> 추가 달성 산출물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2638" y="5373216"/>
            <a:ext cx="71747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딥러닝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기반 자동 판독 모델 개발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(binary-classification)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과 관련하여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의료 이미지 판독 위험성을 최소화 하는 방법에 대한 지식재산권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특허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 1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건을 등록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(2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차년도 출원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딥러닝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기반 자동 판독 모델 개발과 관련하여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의료 이미지 판독의 불확실성을 최소화하는 방법에 대한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SCI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논문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건을 제출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en-US" altLang="ko-KR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mixpatch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슬라이드 </a:t>
            </a:r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학습시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patch 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별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loss 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값을 기반으로 모델을 </a:t>
            </a:r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재학습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시켜 성능을 향상시키는 방법에 대한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SCI 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논문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건을 제출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en-US" altLang="ko-KR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LossDiff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현미경 </a:t>
            </a:r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디텍션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모델과 관련된 학회 논문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 발표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대한산업공학회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2021]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331640" y="5094314"/>
            <a:ext cx="6659131" cy="0"/>
          </a:xfrm>
          <a:prstGeom prst="line">
            <a:avLst/>
          </a:prstGeom>
          <a:ln w="19050">
            <a:solidFill>
              <a:srgbClr val="F3A4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36087" y="786633"/>
            <a:ext cx="791237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 </a:t>
            </a:r>
            <a:r>
              <a:rPr lang="en-US" altLang="ko-KR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3</a:t>
            </a:r>
            <a:r>
              <a:rPr lang="ko-KR" altLang="en-US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차년도의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진행과정에서 생성될 산출물은 다음과 같으며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생성된 산출물의 정보는 프로젝트 보고서에 포함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70438"/>
              </p:ext>
            </p:extLst>
          </p:nvPr>
        </p:nvGraphicFramePr>
        <p:xfrm>
          <a:off x="828130" y="1277597"/>
          <a:ext cx="7602172" cy="3594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436">
                  <a:extLst>
                    <a:ext uri="{9D8B030D-6E8A-4147-A177-3AD203B41FA5}">
                      <a16:colId xmlns:a16="http://schemas.microsoft.com/office/drawing/2014/main" val="302212834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226593166"/>
                    </a:ext>
                  </a:extLst>
                </a:gridCol>
                <a:gridCol w="2343534">
                  <a:extLst>
                    <a:ext uri="{9D8B030D-6E8A-4147-A177-3AD203B41FA5}">
                      <a16:colId xmlns:a16="http://schemas.microsoft.com/office/drawing/2014/main" val="34707163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966279954"/>
                    </a:ext>
                  </a:extLst>
                </a:gridCol>
                <a:gridCol w="1184858">
                  <a:extLst>
                    <a:ext uri="{9D8B030D-6E8A-4147-A177-3AD203B41FA5}">
                      <a16:colId xmlns:a16="http://schemas.microsoft.com/office/drawing/2014/main" val="2082092106"/>
                    </a:ext>
                  </a:extLst>
                </a:gridCol>
              </a:tblGrid>
              <a:tr h="3499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일련 번호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연구 개발 내용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연구 개발 결과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비고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785790"/>
                  </a:ext>
                </a:extLst>
              </a:tr>
              <a:tr h="3499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스캐너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위장 판독 모델 개발 </a:t>
                      </a:r>
                      <a:r>
                        <a:rPr lang="en-US" altLang="ko-KR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(3class)</a:t>
                      </a:r>
                      <a:endParaRPr lang="ko-KR" altLang="en-US" sz="1100" kern="1200" spc="-35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3 class </a:t>
                      </a: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위장 판독 모델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52652"/>
                  </a:ext>
                </a:extLst>
              </a:tr>
              <a:tr h="3499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위장 판독 모델 개발 </a:t>
                      </a:r>
                      <a:r>
                        <a:rPr lang="en-US" altLang="ko-KR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(4class)</a:t>
                      </a:r>
                      <a:endParaRPr lang="ko-KR" altLang="en-US" sz="1100" kern="1200" spc="-35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4 class </a:t>
                      </a: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위장 판독 모델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315650"/>
                  </a:ext>
                </a:extLst>
              </a:tr>
              <a:tr h="3499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대장 판독 모델 개발 </a:t>
                      </a: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(3 class)</a:t>
                      </a:r>
                      <a:endParaRPr lang="ko-KR" altLang="en-US" sz="11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3 class </a:t>
                      </a: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대장 판독 모델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25811"/>
                  </a:ext>
                </a:extLst>
              </a:tr>
              <a:tr h="3499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대장 판독 모델 개발 </a:t>
                      </a: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(4 class)</a:t>
                      </a:r>
                      <a:endParaRPr lang="ko-KR" altLang="en-US" sz="11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4 class 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대장 판독 모델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79719"/>
                  </a:ext>
                </a:extLst>
              </a:tr>
              <a:tr h="3499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판독 시스템 서버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모델</a:t>
                      </a: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-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서버 연동 시스템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795945"/>
                  </a:ext>
                </a:extLst>
              </a:tr>
              <a:tr h="3499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현미경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반응형이미지 노이즈 필터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이미지 노이즈 필터 모델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801433"/>
                  </a:ext>
                </a:extLst>
              </a:tr>
              <a:tr h="466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Abnormal </a:t>
                      </a: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이미지 분류 모델 개발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Abnormal 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분류 모델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  <a:b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초기 모델 개발</a:t>
                      </a: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)</a:t>
                      </a:r>
                      <a:endParaRPr lang="ko-KR" altLang="en-US" sz="11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31850"/>
                  </a:ext>
                </a:extLst>
              </a:tr>
              <a:tr h="466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병변디텍션모델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 err="1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병변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100" kern="1200" spc="-35" dirty="0" err="1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디텍션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 모델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  <a:b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초기 모델 개발</a:t>
                      </a: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)</a:t>
                      </a:r>
                      <a:endParaRPr lang="ko-KR" altLang="en-US" sz="11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89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79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0800000">
            <a:off x="4571998" y="4130646"/>
            <a:ext cx="4420010" cy="45508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78184" y="2317229"/>
            <a:ext cx="971752" cy="818377"/>
          </a:xfrm>
          <a:prstGeom prst="roundRect">
            <a:avLst>
              <a:gd name="adj" fmla="val 84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위장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/>
            </a:r>
            <a:b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2021 </a:t>
            </a:r>
            <a:r>
              <a:rPr lang="ko-KR" altLang="en-US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위장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86122" y="3273189"/>
            <a:ext cx="971752" cy="818377"/>
          </a:xfrm>
          <a:prstGeom prst="roundRect">
            <a:avLst>
              <a:gd name="adj" fmla="val 847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대장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14296"/>
              </p:ext>
            </p:extLst>
          </p:nvPr>
        </p:nvGraphicFramePr>
        <p:xfrm>
          <a:off x="5124436" y="4415336"/>
          <a:ext cx="3858511" cy="82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84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N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U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D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M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Training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132000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132000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132000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kern="1200" dirty="0"/>
                        <a:t>Validation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5600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5600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5600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05709"/>
              </p:ext>
            </p:extLst>
          </p:nvPr>
        </p:nvGraphicFramePr>
        <p:xfrm>
          <a:off x="5113422" y="5343352"/>
          <a:ext cx="3858513" cy="5486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67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Training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80000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171809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80000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80000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/>
                        <a:t>Validation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5335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5335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5335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4086122" y="4671622"/>
            <a:ext cx="963814" cy="566674"/>
          </a:xfrm>
          <a:prstGeom prst="roundRect">
            <a:avLst>
              <a:gd name="adj" fmla="val 847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위장</a:t>
            </a:r>
            <a:endParaRPr lang="en-US" altLang="ko-KR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패치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78184" y="5347935"/>
            <a:ext cx="971752" cy="544057"/>
          </a:xfrm>
          <a:prstGeom prst="roundRect">
            <a:avLst>
              <a:gd name="adj" fmla="val 847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대장</a:t>
            </a:r>
            <a:endParaRPr lang="en-US" altLang="ko-KR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패치</a:t>
            </a:r>
          </a:p>
        </p:txBody>
      </p:sp>
      <p:sp>
        <p:nvSpPr>
          <p:cNvPr id="29" name="제목 3"/>
          <p:cNvSpPr txBox="1">
            <a:spLocks/>
          </p:cNvSpPr>
          <p:nvPr/>
        </p:nvSpPr>
        <p:spPr>
          <a:xfrm>
            <a:off x="547318" y="188640"/>
            <a:ext cx="4888778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결과 요약 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핵심 연구 산출물 요약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데이터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12777" y="696802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27"/>
          <p:cNvSpPr txBox="1"/>
          <p:nvPr/>
        </p:nvSpPr>
        <p:spPr>
          <a:xfrm>
            <a:off x="588119" y="786919"/>
            <a:ext cx="770133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핵심 산출물인 슬라이드 분류기의 최종 학습을 위해 사용된 데이터의 수와 정보는 아래와 같음</a:t>
            </a:r>
            <a:endParaRPr lang="en-US" altLang="ko-KR" sz="1400" spc="-35" dirty="0">
              <a:solidFill>
                <a:srgbClr val="FF0000"/>
              </a:solidFill>
              <a:highlight>
                <a:srgbClr val="FFFF00"/>
              </a:highlight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35" name="object 27"/>
          <p:cNvSpPr txBox="1"/>
          <p:nvPr/>
        </p:nvSpPr>
        <p:spPr>
          <a:xfrm>
            <a:off x="621236" y="1124467"/>
            <a:ext cx="770133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선별 데이터 핵심 요소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Wingdings" panose="05000000000000000000" pitchFamily="2" charset="2"/>
              <a:buChar char="ü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동일한 스캐너 촬영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profile</a:t>
            </a:r>
          </a:p>
          <a:p>
            <a:pPr marL="755650" lvl="1" indent="-285750">
              <a:buFont typeface="Wingdings" panose="05000000000000000000" pitchFamily="2" charset="2"/>
              <a:buChar char="ü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configuration (slide dimension, quality factor, zoom level)</a:t>
            </a:r>
          </a:p>
          <a:p>
            <a:pPr marL="755650" lvl="1" indent="-285750">
              <a:buFont typeface="Wingdings" panose="05000000000000000000" pitchFamily="2" charset="2"/>
              <a:buChar char="ü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Converting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데이터 사용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522" y="6145841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*</a:t>
            </a:r>
            <a:r>
              <a:rPr lang="ko-KR" altLang="en-US" sz="800" b="1" dirty="0"/>
              <a:t>스캐너 </a:t>
            </a:r>
            <a:r>
              <a:rPr lang="en-US" altLang="ko-KR" sz="800" b="1" dirty="0"/>
              <a:t>profile</a:t>
            </a:r>
            <a:r>
              <a:rPr lang="en-US" altLang="ko-KR" sz="800" dirty="0"/>
              <a:t>: </a:t>
            </a:r>
            <a:r>
              <a:rPr lang="ko-KR" altLang="en-US" sz="800" dirty="0"/>
              <a:t>스캐너 촬영을 위한 </a:t>
            </a:r>
            <a:r>
              <a:rPr lang="ko-KR" altLang="en-US" sz="800" dirty="0" err="1"/>
              <a:t>설정값의</a:t>
            </a:r>
            <a:r>
              <a:rPr lang="ko-KR" altLang="en-US" sz="800" dirty="0"/>
              <a:t> 종합</a:t>
            </a:r>
            <a:endParaRPr lang="en-US" altLang="ko-KR" sz="800" dirty="0"/>
          </a:p>
          <a:p>
            <a:r>
              <a:rPr lang="ko-KR" altLang="en-US" sz="800" dirty="0"/>
              <a:t>*</a:t>
            </a:r>
            <a:r>
              <a:rPr lang="en-US" altLang="ko-KR" sz="800" b="1" dirty="0"/>
              <a:t>Configuration</a:t>
            </a:r>
            <a:r>
              <a:rPr lang="en-US" altLang="ko-KR" sz="800" dirty="0"/>
              <a:t>: </a:t>
            </a:r>
            <a:r>
              <a:rPr lang="ko-KR" altLang="en-US" sz="800" dirty="0"/>
              <a:t>슬라이드 이미지 크기</a:t>
            </a:r>
            <a:r>
              <a:rPr lang="en-US" altLang="ko-KR" sz="800" dirty="0"/>
              <a:t>, </a:t>
            </a:r>
            <a:r>
              <a:rPr lang="ko-KR" altLang="en-US" sz="800" dirty="0"/>
              <a:t>품질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줌레벨의</a:t>
            </a:r>
            <a:r>
              <a:rPr lang="ko-KR" altLang="en-US" sz="800" dirty="0"/>
              <a:t> 정보</a:t>
            </a:r>
            <a:endParaRPr lang="en-US" altLang="ko-KR" sz="800" dirty="0"/>
          </a:p>
          <a:p>
            <a:r>
              <a:rPr lang="ko-KR" altLang="en-US" sz="800" dirty="0"/>
              <a:t>*</a:t>
            </a:r>
            <a:r>
              <a:rPr lang="en-US" altLang="ko-KR" sz="800" b="1" dirty="0"/>
              <a:t>converting</a:t>
            </a:r>
            <a:r>
              <a:rPr lang="en-US" altLang="ko-KR" sz="800" dirty="0"/>
              <a:t>: </a:t>
            </a:r>
            <a:r>
              <a:rPr lang="ko-KR" altLang="en-US" sz="800" dirty="0"/>
              <a:t>데이터를 </a:t>
            </a:r>
            <a:r>
              <a:rPr lang="ko-KR" altLang="en-US" sz="800" dirty="0" err="1"/>
              <a:t>컨버팅</a:t>
            </a:r>
            <a:r>
              <a:rPr lang="ko-KR" altLang="en-US" sz="800" dirty="0"/>
              <a:t> 프로그램을 사용하여</a:t>
            </a:r>
            <a:r>
              <a:rPr lang="en-US" altLang="ko-KR" sz="800" dirty="0"/>
              <a:t>, </a:t>
            </a:r>
            <a:r>
              <a:rPr lang="ko-KR" altLang="en-US" sz="800" dirty="0"/>
              <a:t>일정하게 변환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424293"/>
              </p:ext>
            </p:extLst>
          </p:nvPr>
        </p:nvGraphicFramePr>
        <p:xfrm>
          <a:off x="5118405" y="2024065"/>
          <a:ext cx="3858511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84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N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U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D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M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Training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452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507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367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kern="1200" dirty="0"/>
                        <a:t>Validation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106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85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66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Test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43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85722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54656"/>
              </p:ext>
            </p:extLst>
          </p:nvPr>
        </p:nvGraphicFramePr>
        <p:xfrm>
          <a:off x="5118405" y="3261041"/>
          <a:ext cx="3858513" cy="8229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67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Training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288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/>
                        <a:t>Validation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Test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526497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995936" y="6053508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*패치는 생성 후 </a:t>
            </a:r>
            <a:r>
              <a:rPr lang="en-US" altLang="ko-KR" sz="1000" dirty="0"/>
              <a:t>balancing </a:t>
            </a:r>
          </a:p>
          <a:p>
            <a:r>
              <a:rPr lang="ko-KR" altLang="en-US" sz="1000" dirty="0"/>
              <a:t>*현장 테스트 용 슬라이드는 제외함</a:t>
            </a:r>
            <a:endParaRPr lang="en-US" altLang="ko-KR" sz="1000" dirty="0"/>
          </a:p>
          <a:p>
            <a:r>
              <a:rPr lang="ko-KR" altLang="en-US" sz="1000" dirty="0"/>
              <a:t>*테스트 패치는 학습과정에서 사용하지 않고</a:t>
            </a:r>
            <a:r>
              <a:rPr lang="en-US" altLang="ko-KR" sz="1000" dirty="0"/>
              <a:t>, </a:t>
            </a:r>
            <a:r>
              <a:rPr lang="ko-KR" altLang="en-US" sz="1000" dirty="0"/>
              <a:t>최종 슬라이드 예측 성능 </a:t>
            </a:r>
            <a:r>
              <a:rPr lang="ko-KR" altLang="en-US" sz="1000" dirty="0" err="1"/>
              <a:t>확인에만</a:t>
            </a:r>
            <a:r>
              <a:rPr lang="ko-KR" altLang="en-US" sz="1000" dirty="0"/>
              <a:t> 사용함</a:t>
            </a:r>
            <a:r>
              <a:rPr lang="en-US" altLang="ko-KR" sz="1000" dirty="0"/>
              <a:t>: </a:t>
            </a:r>
            <a:r>
              <a:rPr lang="ko-KR" altLang="en-US" sz="1000" dirty="0"/>
              <a:t>패치를 만들지 않음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51303"/>
            <a:ext cx="2614957" cy="37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7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3768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441881" y="105614"/>
            <a:ext cx="6586039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결과 요약  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핵심 연구 산출물 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슬라이드 시스템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507339" y="575795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522392" y="635872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핵심 산출물인 슬라이드 이미지 분류 시스템의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아키텍쳐와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성능표는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아래와 같음</a:t>
            </a:r>
            <a:endParaRPr lang="en-US" altLang="ko-KR" sz="1400" spc="-35" dirty="0">
              <a:solidFill>
                <a:srgbClr val="FF0000"/>
              </a:solidFill>
              <a:highlight>
                <a:srgbClr val="FFFF00"/>
              </a:highlight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334255"/>
              </p:ext>
            </p:extLst>
          </p:nvPr>
        </p:nvGraphicFramePr>
        <p:xfrm>
          <a:off x="6468059" y="116632"/>
          <a:ext cx="262254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19">
                  <a:extLst>
                    <a:ext uri="{9D8B030D-6E8A-4147-A177-3AD203B41FA5}">
                      <a16:colId xmlns:a16="http://schemas.microsoft.com/office/drawing/2014/main" val="3356619072"/>
                    </a:ext>
                  </a:extLst>
                </a:gridCol>
                <a:gridCol w="754331">
                  <a:extLst>
                    <a:ext uri="{9D8B030D-6E8A-4147-A177-3AD203B41FA5}">
                      <a16:colId xmlns:a16="http://schemas.microsoft.com/office/drawing/2014/main" val="3444429872"/>
                    </a:ext>
                  </a:extLst>
                </a:gridCol>
                <a:gridCol w="630947">
                  <a:extLst>
                    <a:ext uri="{9D8B030D-6E8A-4147-A177-3AD203B41FA5}">
                      <a16:colId xmlns:a16="http://schemas.microsoft.com/office/drawing/2014/main" val="3466400181"/>
                    </a:ext>
                  </a:extLst>
                </a:gridCol>
                <a:gridCol w="630947">
                  <a:extLst>
                    <a:ext uri="{9D8B030D-6E8A-4147-A177-3AD203B41FA5}">
                      <a16:colId xmlns:a16="http://schemas.microsoft.com/office/drawing/2014/main" val="3342330535"/>
                    </a:ext>
                  </a:extLst>
                </a:gridCol>
              </a:tblGrid>
              <a:tr h="450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주요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3884"/>
                  </a:ext>
                </a:extLst>
              </a:tr>
              <a:tr h="27432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Patch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+mn-lt"/>
                        </a:rPr>
                        <a:t>Mixpatch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(2c)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98.79%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297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(2c)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350655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Dense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lt"/>
                        </a:rPr>
                        <a:t>LossDiff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98.11%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578231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96.44%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5160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97.30%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0514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5376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EfficientNet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95.84%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97057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94.53%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3622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92.76%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4215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97.42%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65069"/>
                  </a:ext>
                </a:extLst>
              </a:tr>
            </a:tbl>
          </a:graphicData>
        </a:graphic>
      </p:graphicFrame>
      <p:graphicFrame>
        <p:nvGraphicFramePr>
          <p:cNvPr id="196" name="표 1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671239"/>
              </p:ext>
            </p:extLst>
          </p:nvPr>
        </p:nvGraphicFramePr>
        <p:xfrm>
          <a:off x="6444208" y="3087139"/>
          <a:ext cx="2622544" cy="3120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20">
                  <a:extLst>
                    <a:ext uri="{9D8B030D-6E8A-4147-A177-3AD203B41FA5}">
                      <a16:colId xmlns:a16="http://schemas.microsoft.com/office/drawing/2014/main" val="3356619072"/>
                    </a:ext>
                  </a:extLst>
                </a:gridCol>
                <a:gridCol w="757786">
                  <a:extLst>
                    <a:ext uri="{9D8B030D-6E8A-4147-A177-3AD203B41FA5}">
                      <a16:colId xmlns:a16="http://schemas.microsoft.com/office/drawing/2014/main" val="3444429872"/>
                    </a:ext>
                  </a:extLst>
                </a:gridCol>
                <a:gridCol w="629219">
                  <a:extLst>
                    <a:ext uri="{9D8B030D-6E8A-4147-A177-3AD203B41FA5}">
                      <a16:colId xmlns:a16="http://schemas.microsoft.com/office/drawing/2014/main" val="3466400181"/>
                    </a:ext>
                  </a:extLst>
                </a:gridCol>
                <a:gridCol w="629219">
                  <a:extLst>
                    <a:ext uri="{9D8B030D-6E8A-4147-A177-3AD203B41FA5}">
                      <a16:colId xmlns:a16="http://schemas.microsoft.com/office/drawing/2014/main" val="3450640667"/>
                    </a:ext>
                  </a:extLst>
                </a:gridCol>
              </a:tblGrid>
              <a:tr h="37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3884"/>
                  </a:ext>
                </a:extLst>
              </a:tr>
              <a:tr h="21600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Slide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Naïve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Baysian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93.01%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297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9630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91.05%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28480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64.05%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6602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Graph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CNN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94.66%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57823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lt"/>
                        </a:rPr>
                        <a:t>92.48%*</a:t>
                      </a:r>
                      <a:endParaRPr lang="ko-KR" altLang="en-US" sz="9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12054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93.59%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11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92.05%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0117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Feature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 Cube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96.00%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97057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lt"/>
                        </a:rPr>
                        <a:t>95.30%*</a:t>
                      </a:r>
                      <a:endParaRPr lang="ko-KR" altLang="en-US" sz="9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21902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2108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95.50%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4594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06216" y="6282015"/>
            <a:ext cx="388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*</a:t>
            </a:r>
            <a:r>
              <a:rPr lang="ko-KR" altLang="en-US" sz="800" dirty="0"/>
              <a:t>테스트 데이터는 변수에 따라 달라져 정확히 일치하지는 않음</a:t>
            </a:r>
            <a:endParaRPr lang="en-US" altLang="ko-KR" sz="800" dirty="0"/>
          </a:p>
          <a:p>
            <a:pPr algn="r"/>
            <a:r>
              <a:rPr lang="en-US" altLang="ko-KR" sz="800" dirty="0"/>
              <a:t>-3c= 3 class, 4c= 4class</a:t>
            </a:r>
          </a:p>
          <a:p>
            <a:pPr algn="r"/>
            <a:r>
              <a:rPr lang="en-US" altLang="ko-KR" sz="800" dirty="0"/>
              <a:t>[*] : </a:t>
            </a:r>
            <a:r>
              <a:rPr lang="ko-KR" altLang="en-US" sz="800" dirty="0">
                <a:solidFill>
                  <a:srgbClr val="FF0000"/>
                </a:solidFill>
              </a:rPr>
              <a:t>현장 테스트 결과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27920" y="5285246"/>
            <a:ext cx="784440" cy="94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7052374" y="1141118"/>
            <a:ext cx="759987" cy="917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7" y="1340768"/>
            <a:ext cx="5874836" cy="5104457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98" idx="1"/>
          </p:cNvCxnSpPr>
          <p:nvPr/>
        </p:nvCxnSpPr>
        <p:spPr>
          <a:xfrm flipH="1">
            <a:off x="3779913" y="1599668"/>
            <a:ext cx="3272461" cy="2481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직선 화살표 연결선 437"/>
          <p:cNvCxnSpPr>
            <a:cxnSpLocks/>
          </p:cNvCxnSpPr>
          <p:nvPr/>
        </p:nvCxnSpPr>
        <p:spPr>
          <a:xfrm flipH="1" flipV="1">
            <a:off x="3203848" y="6000551"/>
            <a:ext cx="3848526" cy="473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H="1">
            <a:off x="5580112" y="857449"/>
            <a:ext cx="1452829" cy="915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052373" y="567684"/>
            <a:ext cx="759987" cy="517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98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99592" y="1274264"/>
            <a:ext cx="17853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9552" y="5605866"/>
            <a:ext cx="7987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2253" y="2996952"/>
            <a:ext cx="51844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차년도</a:t>
            </a:r>
            <a:endParaRPr lang="en-US" altLang="ko-KR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- 1) </a:t>
            </a:r>
            <a:r>
              <a:rPr lang="ko-KR" altLang="en-US" sz="20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진단 시스템 현황 분석 및 개선 전략 확보</a:t>
            </a:r>
            <a:endParaRPr lang="en-US" altLang="ko-KR" sz="20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- 2) </a:t>
            </a:r>
            <a:r>
              <a:rPr lang="ko-KR" altLang="en-US" sz="20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비전 검사 시스템 모델 연구 및 개발</a:t>
            </a:r>
          </a:p>
          <a:p>
            <a:pPr algn="ctr"/>
            <a:endParaRPr lang="ko-KR" altLang="en-US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/>
            <a:endParaRPr lang="ko-KR" altLang="en-US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000" y="771173"/>
            <a:ext cx="75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연구 과제 추진 내용</a:t>
            </a:r>
            <a:endParaRPr lang="en-US" altLang="ko-KR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07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6526434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</a:t>
            </a:r>
            <a:r>
              <a:rPr lang="ko-KR" altLang="en-US" sz="16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진단시스템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분석 및 개선 전략 확보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31491" y="780371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아래 표는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차년도에 개선 전략 확보 대상으로 선정되었던 진단시스템과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해당 진단시스템의 진행 여부와 특이 사항을 나타냄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01247"/>
              </p:ext>
            </p:extLst>
          </p:nvPr>
        </p:nvGraphicFramePr>
        <p:xfrm>
          <a:off x="709862" y="1556792"/>
          <a:ext cx="7822967" cy="46085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5742">
                  <a:extLst>
                    <a:ext uri="{9D8B030D-6E8A-4147-A177-3AD203B41FA5}">
                      <a16:colId xmlns:a16="http://schemas.microsoft.com/office/drawing/2014/main" val="3220488210"/>
                    </a:ext>
                  </a:extLst>
                </a:gridCol>
                <a:gridCol w="1955742">
                  <a:extLst>
                    <a:ext uri="{9D8B030D-6E8A-4147-A177-3AD203B41FA5}">
                      <a16:colId xmlns:a16="http://schemas.microsoft.com/office/drawing/2014/main" val="213901186"/>
                    </a:ext>
                  </a:extLst>
                </a:gridCol>
                <a:gridCol w="893707">
                  <a:extLst>
                    <a:ext uri="{9D8B030D-6E8A-4147-A177-3AD203B41FA5}">
                      <a16:colId xmlns:a16="http://schemas.microsoft.com/office/drawing/2014/main" val="2928325216"/>
                    </a:ext>
                  </a:extLst>
                </a:gridCol>
                <a:gridCol w="3017776">
                  <a:extLst>
                    <a:ext uri="{9D8B030D-6E8A-4147-A177-3AD203B41FA5}">
                      <a16:colId xmlns:a16="http://schemas.microsoft.com/office/drawing/2014/main" val="1609955513"/>
                    </a:ext>
                  </a:extLst>
                </a:gridCol>
              </a:tblGrid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대상 시스템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예상 산출물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특이 사항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968041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AFB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검사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검사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염색 슬라이드 생성시 너무 많은 노이즈 발생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251037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형광 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ANA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패턴 분석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시장에 많은 시제품이 출시되어 있음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08684"/>
                  </a:ext>
                </a:extLst>
              </a:tr>
              <a:tr h="5860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분자 미생물 검사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EP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밴드 인식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이미지의 촬영이 비정형적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기기 업데이트 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수치를 파악해 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룰 베이스로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씨젠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자체 해결 가능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 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666495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세포 유전 검사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유전자 이미지 자동 정리 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‘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Metafer4’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라는 프로그램에 통합되는 것이 현실적으로 어려운 상황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973745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운송 정보 분류 시스템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부서 분류 모델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데이터베이스 접속 보안 문제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59105"/>
                  </a:ext>
                </a:extLst>
              </a:tr>
              <a:tr h="5860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음성 인식 시스템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고도화된 인식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Google,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Naver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등에서 제공하는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api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의 인식률이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씨젠의료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재단이 보유한 모델보다 인식률이 높지 않음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72861"/>
                  </a:ext>
                </a:extLst>
              </a:tr>
              <a:tr h="444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조직 병리 검사 시스템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조직 병리 검사 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위장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대장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u="sng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진행</a:t>
                      </a:r>
                      <a:endParaRPr lang="ko-KR" altLang="en-US" sz="1100" b="1" u="sng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기반 모델 수준 개발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성능 향상 연구 진행중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005757"/>
                  </a:ext>
                </a:extLst>
              </a:tr>
              <a:tr h="7670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전기영동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EP)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EP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검사 별 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보류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새로운 기기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도입시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현재 모델 및 데이터 사용 불가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•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실제 업무를 위해서는 문제 그래프의 위치 표시 및 수치 도출 필요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53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14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6526434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비전 기반 진단 모델 연구 및 개발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31491" y="597260"/>
            <a:ext cx="599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31491" y="670802"/>
            <a:ext cx="7701339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2)EP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자동 검사 시스템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혈액 검사 중 하나인 전기영동 검사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(EP)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에 대한 비전 진단 모델을 개발함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EP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자동 검사를 위한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코드별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모델을 생성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그래프 분류를 위한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EP-</a:t>
            </a:r>
            <a:r>
              <a:rPr lang="en-US" altLang="ko-KR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CapsNet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개발 </a:t>
            </a:r>
            <a:r>
              <a:rPr lang="en-US" altLang="ko-KR" sz="105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en-US" altLang="ko-KR" sz="1050" dirty="0" err="1"/>
              <a:t>Tobing</a:t>
            </a:r>
            <a:r>
              <a:rPr lang="en-US" altLang="ko-KR" sz="1050" dirty="0"/>
              <a:t>, Elizabeth, et al..2018</a:t>
            </a:r>
            <a:r>
              <a:rPr lang="en-US" altLang="ko-KR" sz="9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9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endParaRPr lang="en-US" altLang="ko-KR" sz="9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267109"/>
              </p:ext>
            </p:extLst>
          </p:nvPr>
        </p:nvGraphicFramePr>
        <p:xfrm>
          <a:off x="709862" y="5370776"/>
          <a:ext cx="74233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229">
                  <a:extLst>
                    <a:ext uri="{9D8B030D-6E8A-4147-A177-3AD203B41FA5}">
                      <a16:colId xmlns:a16="http://schemas.microsoft.com/office/drawing/2014/main" val="1165891279"/>
                    </a:ext>
                  </a:extLst>
                </a:gridCol>
                <a:gridCol w="1237229">
                  <a:extLst>
                    <a:ext uri="{9D8B030D-6E8A-4147-A177-3AD203B41FA5}">
                      <a16:colId xmlns:a16="http://schemas.microsoft.com/office/drawing/2014/main" val="671833566"/>
                    </a:ext>
                  </a:extLst>
                </a:gridCol>
                <a:gridCol w="1237229">
                  <a:extLst>
                    <a:ext uri="{9D8B030D-6E8A-4147-A177-3AD203B41FA5}">
                      <a16:colId xmlns:a16="http://schemas.microsoft.com/office/drawing/2014/main" val="4116279782"/>
                    </a:ext>
                  </a:extLst>
                </a:gridCol>
                <a:gridCol w="1237229">
                  <a:extLst>
                    <a:ext uri="{9D8B030D-6E8A-4147-A177-3AD203B41FA5}">
                      <a16:colId xmlns:a16="http://schemas.microsoft.com/office/drawing/2014/main" val="3571278794"/>
                    </a:ext>
                  </a:extLst>
                </a:gridCol>
                <a:gridCol w="1237229">
                  <a:extLst>
                    <a:ext uri="{9D8B030D-6E8A-4147-A177-3AD203B41FA5}">
                      <a16:colId xmlns:a16="http://schemas.microsoft.com/office/drawing/2014/main" val="3026389016"/>
                    </a:ext>
                  </a:extLst>
                </a:gridCol>
                <a:gridCol w="1237229">
                  <a:extLst>
                    <a:ext uri="{9D8B030D-6E8A-4147-A177-3AD203B41FA5}">
                      <a16:colId xmlns:a16="http://schemas.microsoft.com/office/drawing/2014/main" val="289168047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Method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Input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00307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00309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00312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00323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613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Inception-V3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53 x 53 image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81.00%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85.15%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79.02%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87.53%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4460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CapsNet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53 x 53 image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85.28%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93.14%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88.53%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90.47%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8958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EP-CapsNet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53 x 53 image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90.42%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95.87%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91.41%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93.60%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97506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47664" y="1062991"/>
            <a:ext cx="9144000" cy="37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33827624" descr="EMB00004f8c19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49237"/>
            <a:ext cx="56197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74794" y="654164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dirty="0">
                <a:solidFill>
                  <a:srgbClr val="222222"/>
                </a:solidFill>
                <a:latin typeface="Arial" panose="020B0604020202020204" pitchFamily="34" charset="0"/>
              </a:rPr>
              <a:t>[</a:t>
            </a:r>
            <a:r>
              <a:rPr lang="ko-KR" alt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*</a:t>
            </a:r>
            <a:r>
              <a:rPr lang="en-US" altLang="ko-KR" sz="6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  <a:r>
              <a:rPr lang="en-US" altLang="ko-KR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Tobing</a:t>
            </a:r>
            <a:r>
              <a:rPr lang="en-US" altLang="ko-KR" sz="600" dirty="0">
                <a:solidFill>
                  <a:srgbClr val="222222"/>
                </a:solidFill>
                <a:latin typeface="Arial" panose="020B0604020202020204" pitchFamily="34" charset="0"/>
              </a:rPr>
              <a:t>, Elizabeth, et al. "[Regular Paper] EP-</a:t>
            </a:r>
            <a:r>
              <a:rPr lang="en-US" altLang="ko-KR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CapsNet</a:t>
            </a:r>
            <a:r>
              <a:rPr lang="en-US" altLang="ko-KR" sz="600" dirty="0">
                <a:solidFill>
                  <a:srgbClr val="222222"/>
                </a:solidFill>
                <a:latin typeface="Arial" panose="020B0604020202020204" pitchFamily="34" charset="0"/>
              </a:rPr>
              <a:t>: Extending Capsule Network with Inception Module for Electrophoresis Binary Classification." </a:t>
            </a:r>
            <a:r>
              <a:rPr lang="en-US" altLang="ko-KR" sz="600" i="1" dirty="0">
                <a:solidFill>
                  <a:srgbClr val="222222"/>
                </a:solidFill>
                <a:latin typeface="Arial" panose="020B0604020202020204" pitchFamily="34" charset="0"/>
              </a:rPr>
              <a:t>2018 IEEE 18th International Conference on Bioinformatics and Bioengineering (BIBE)</a:t>
            </a:r>
            <a:r>
              <a:rPr lang="en-US" altLang="ko-KR" sz="600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ko-KR" altLang="en-US" sz="600" dirty="0"/>
          </a:p>
        </p:txBody>
      </p:sp>
      <p:sp>
        <p:nvSpPr>
          <p:cNvPr id="10" name="직사각형 9"/>
          <p:cNvSpPr/>
          <p:nvPr/>
        </p:nvSpPr>
        <p:spPr>
          <a:xfrm>
            <a:off x="4835119" y="5129898"/>
            <a:ext cx="231941" cy="106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85643" y="5064454"/>
            <a:ext cx="792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개별</a:t>
            </a:r>
          </a:p>
        </p:txBody>
      </p:sp>
    </p:spTree>
    <p:extLst>
      <p:ext uri="{BB962C8B-B14F-4D97-AF65-F5344CB8AC3E}">
        <p14:creationId xmlns:p14="http://schemas.microsoft.com/office/powerpoint/2010/main" val="234419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6526434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비전 기반 진단 모델 연구 및 개발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31491" y="780371"/>
            <a:ext cx="770133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슬라이드 기반 개발 추진 내용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주요 연구 내용은 슬라이드 이미지 처리 방법 구축과 패치 분류기 프로토타입의 개발에 있음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이미지를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tiff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의 형태로 불러온 후 처리하기 위해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GDAL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사용하여 전처리 모듈을 생성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다양한 모델들에 대해서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테스트를 시도하여 </a:t>
            </a:r>
            <a:r>
              <a:rPr lang="ko-KR" altLang="en-US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패치 분류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프로그램을 개발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1704" y="1620099"/>
            <a:ext cx="10403999" cy="52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712992520" descr="EMB00005be41c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12" y="2110030"/>
            <a:ext cx="6052314" cy="425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1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99592" y="1274264"/>
            <a:ext cx="17853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9552" y="5605866"/>
            <a:ext cx="7987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47664" y="2924944"/>
            <a:ext cx="57606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</a:t>
            </a:r>
            <a:r>
              <a:rPr lang="ko-KR" altLang="en-US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차년도</a:t>
            </a:r>
            <a:endParaRPr lang="en-US" altLang="ko-KR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1) </a:t>
            </a:r>
            <a:r>
              <a:rPr lang="ko-KR" altLang="en-US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스캐너 이미지 기반의 조직 병리 자동 판독 모델 연구</a:t>
            </a:r>
            <a:endParaRPr lang="en-US" altLang="ko-KR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2) </a:t>
            </a:r>
            <a:r>
              <a:rPr lang="ko-KR" altLang="en-US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현미경 이미지 기반의 조직 병리 자동 판독 모델</a:t>
            </a:r>
          </a:p>
          <a:p>
            <a:pPr marL="285750" indent="-285750" algn="ctr">
              <a:buFontTx/>
              <a:buChar char="-"/>
            </a:pPr>
            <a:endParaRPr lang="ko-KR" altLang="en-US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000" y="771173"/>
            <a:ext cx="75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연구 과제 추진 내용</a:t>
            </a:r>
            <a:endParaRPr lang="en-US" altLang="ko-KR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420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5878361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슬라이드 모델 체계 확립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39057" y="774469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모델링을 위해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아래의 그림과 같이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1)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조직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마킹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및 저장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2)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파일 변환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3)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이미지 전처리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4)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인공지능 학습 과정을 통해 모델 개발과 협업을 위한 개발 체계를 확립하고 시행함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88" y="1736790"/>
            <a:ext cx="3027660" cy="21300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59" y="1660372"/>
            <a:ext cx="3192060" cy="226216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97805" y="1378912"/>
            <a:ext cx="3528392" cy="26066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473" y="1210722"/>
            <a:ext cx="1392316" cy="3557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87671" y="1605985"/>
            <a:ext cx="1652983" cy="2616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조직 </a:t>
            </a:r>
            <a:r>
              <a:rPr lang="ko-KR" altLang="en-US" sz="1100" b="1" dirty="0" err="1">
                <a:solidFill>
                  <a:schemeClr val="bg1"/>
                </a:solidFill>
              </a:rPr>
              <a:t>마킹</a:t>
            </a:r>
            <a:r>
              <a:rPr lang="ko-KR" altLang="en-US" sz="1100" b="1" dirty="0">
                <a:solidFill>
                  <a:schemeClr val="bg1"/>
                </a:solidFill>
              </a:rPr>
              <a:t> 및 서버 저장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961" y="4409030"/>
            <a:ext cx="3192060" cy="20948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791" y="4494496"/>
            <a:ext cx="3101596" cy="209488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576775" y="1378912"/>
            <a:ext cx="3730923" cy="28250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2" descr="kaist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3" b="30488"/>
          <a:stretch/>
        </p:blipFill>
        <p:spPr bwMode="auto">
          <a:xfrm>
            <a:off x="6011770" y="1037896"/>
            <a:ext cx="888696" cy="40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576775" y="4203991"/>
            <a:ext cx="3730923" cy="253184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97806" y="4211509"/>
            <a:ext cx="3778970" cy="25243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4114819" y="2538048"/>
            <a:ext cx="1122082" cy="31664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3970269" y="2355317"/>
            <a:ext cx="676463" cy="668931"/>
            <a:chOff x="2191474" y="4109186"/>
            <a:chExt cx="1169032" cy="1224136"/>
          </a:xfrm>
        </p:grpSpPr>
        <p:sp>
          <p:nvSpPr>
            <p:cNvPr id="31" name="타원 30"/>
            <p:cNvSpPr/>
            <p:nvPr/>
          </p:nvSpPr>
          <p:spPr>
            <a:xfrm>
              <a:off x="2191474" y="4109186"/>
              <a:ext cx="1169032" cy="12241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 descr="serv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209" y="4400359"/>
              <a:ext cx="665897" cy="665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직사각형 32"/>
          <p:cNvSpPr/>
          <p:nvPr/>
        </p:nvSpPr>
        <p:spPr>
          <a:xfrm>
            <a:off x="4911858" y="4096831"/>
            <a:ext cx="3395839" cy="315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295045" y="4428964"/>
            <a:ext cx="465239" cy="2306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27990" y="1642624"/>
            <a:ext cx="1652983" cy="261610"/>
          </a:xfrm>
          <a:prstGeom prst="rect">
            <a:avLst/>
          </a:prstGeom>
          <a:solidFill>
            <a:srgbClr val="F3A4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추가 </a:t>
            </a:r>
            <a:r>
              <a:rPr lang="ko-KR" altLang="en-US" sz="1100" b="1" dirty="0" err="1">
                <a:solidFill>
                  <a:schemeClr val="bg1"/>
                </a:solidFill>
              </a:rPr>
              <a:t>마킹</a:t>
            </a:r>
            <a:r>
              <a:rPr lang="ko-KR" altLang="en-US" sz="1100" b="1" dirty="0">
                <a:solidFill>
                  <a:schemeClr val="bg1"/>
                </a:solidFill>
              </a:rPr>
              <a:t> 및 파일 변환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62081" y="4329206"/>
            <a:ext cx="1652983" cy="2616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이미지 전처리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64698" y="4314306"/>
            <a:ext cx="1652983" cy="2616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인공지능 학습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4263855" y="3916418"/>
            <a:ext cx="659934" cy="653075"/>
            <a:chOff x="8963922" y="3974216"/>
            <a:chExt cx="744305" cy="767862"/>
          </a:xfrm>
        </p:grpSpPr>
        <p:sp>
          <p:nvSpPr>
            <p:cNvPr id="39" name="타원 38"/>
            <p:cNvSpPr/>
            <p:nvPr/>
          </p:nvSpPr>
          <p:spPr>
            <a:xfrm>
              <a:off x="8963922" y="3974216"/>
              <a:ext cx="744305" cy="7678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4" descr="serv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8991" y="4111826"/>
              <a:ext cx="500298" cy="500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아래쪽 화살표 40"/>
          <p:cNvSpPr/>
          <p:nvPr/>
        </p:nvSpPr>
        <p:spPr>
          <a:xfrm>
            <a:off x="6463404" y="3861048"/>
            <a:ext cx="432048" cy="4304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아래쪽 화살표 41"/>
          <p:cNvSpPr/>
          <p:nvPr/>
        </p:nvSpPr>
        <p:spPr>
          <a:xfrm rot="5400000">
            <a:off x="4398038" y="5002898"/>
            <a:ext cx="317654" cy="709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814178" y="5654515"/>
            <a:ext cx="208431" cy="8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4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5518321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전처리 과정 업데이트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_x216885624" descr="EMB00004f8c19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01" y="2720685"/>
            <a:ext cx="6431514" cy="35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0336" y="6455377"/>
            <a:ext cx="7566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900" kern="0" dirty="0">
                <a:solidFill>
                  <a:srgbClr val="000000"/>
                </a:solidFill>
                <a:ea typeface="휴먼명조"/>
              </a:rPr>
              <a:t>[*]</a:t>
            </a:r>
            <a:r>
              <a:rPr lang="en-US" altLang="ko-KR" sz="900" kern="0" dirty="0" err="1">
                <a:solidFill>
                  <a:srgbClr val="000000"/>
                </a:solidFill>
                <a:ea typeface="휴먼명조"/>
              </a:rPr>
              <a:t>Caseviewer</a:t>
            </a:r>
            <a:r>
              <a:rPr lang="en-US" altLang="ko-KR" sz="900" kern="0" dirty="0">
                <a:solidFill>
                  <a:srgbClr val="000000"/>
                </a:solidFill>
                <a:ea typeface="휴먼명조"/>
              </a:rPr>
              <a:t> </a:t>
            </a:r>
            <a:r>
              <a:rPr lang="ko-KR" altLang="en-US" sz="900" kern="0" dirty="0">
                <a:solidFill>
                  <a:srgbClr val="000000"/>
                </a:solidFill>
                <a:ea typeface="휴먼명조"/>
              </a:rPr>
              <a:t>프로그램을 사용해서 </a:t>
            </a:r>
            <a:r>
              <a:rPr lang="en-US" altLang="ko-KR" sz="900" kern="0" dirty="0">
                <a:solidFill>
                  <a:srgbClr val="000000"/>
                </a:solidFill>
                <a:ea typeface="휴먼명조"/>
              </a:rPr>
              <a:t>MRXS</a:t>
            </a:r>
            <a:r>
              <a:rPr lang="ko-KR" altLang="en-US" sz="900" kern="0" dirty="0">
                <a:solidFill>
                  <a:srgbClr val="000000"/>
                </a:solidFill>
                <a:ea typeface="휴먼명조"/>
              </a:rPr>
              <a:t>파일을 </a:t>
            </a:r>
            <a:r>
              <a:rPr lang="en-US" altLang="ko-KR" sz="900" kern="0" dirty="0">
                <a:solidFill>
                  <a:srgbClr val="000000"/>
                </a:solidFill>
                <a:ea typeface="휴먼명조"/>
              </a:rPr>
              <a:t>TIFF </a:t>
            </a:r>
            <a:r>
              <a:rPr lang="ko-KR" altLang="en-US" sz="900" kern="0" dirty="0">
                <a:solidFill>
                  <a:srgbClr val="000000"/>
                </a:solidFill>
                <a:ea typeface="휴먼명조"/>
              </a:rPr>
              <a:t>파일로 변환 후 </a:t>
            </a:r>
            <a:r>
              <a:rPr lang="en-US" altLang="ko-KR" sz="900" kern="0" dirty="0" err="1">
                <a:solidFill>
                  <a:srgbClr val="000000"/>
                </a:solidFill>
                <a:ea typeface="휴먼명조"/>
              </a:rPr>
              <a:t>OpenCV</a:t>
            </a:r>
            <a:r>
              <a:rPr lang="en-US" altLang="ko-KR" sz="900" kern="0" dirty="0">
                <a:solidFill>
                  <a:srgbClr val="000000"/>
                </a:solidFill>
                <a:ea typeface="휴먼명조"/>
              </a:rPr>
              <a:t> </a:t>
            </a:r>
            <a:r>
              <a:rPr lang="ko-KR" altLang="en-US" sz="900" kern="0" dirty="0">
                <a:solidFill>
                  <a:srgbClr val="000000"/>
                </a:solidFill>
                <a:ea typeface="휴먼명조"/>
              </a:rPr>
              <a:t>라이브러리를 활용해서 </a:t>
            </a:r>
            <a:r>
              <a:rPr lang="en-US" altLang="ko-KR" sz="900" kern="0" dirty="0">
                <a:solidFill>
                  <a:srgbClr val="000000"/>
                </a:solidFill>
                <a:ea typeface="휴먼명조"/>
              </a:rPr>
              <a:t>patch</a:t>
            </a:r>
            <a:r>
              <a:rPr lang="ko-KR" altLang="en-US" sz="900" kern="0" dirty="0">
                <a:solidFill>
                  <a:srgbClr val="000000"/>
                </a:solidFill>
                <a:ea typeface="휴먼명조"/>
              </a:rPr>
              <a:t>를 만들었던 이전의 방식 대신 </a:t>
            </a:r>
            <a:r>
              <a:rPr lang="en-US" altLang="ko-KR" sz="900" kern="0" dirty="0" err="1">
                <a:solidFill>
                  <a:srgbClr val="000000"/>
                </a:solidFill>
                <a:ea typeface="휴먼명조"/>
              </a:rPr>
              <a:t>Openslide</a:t>
            </a:r>
            <a:r>
              <a:rPr lang="en-US" altLang="ko-KR" sz="900" kern="0" dirty="0">
                <a:solidFill>
                  <a:srgbClr val="000000"/>
                </a:solidFill>
                <a:ea typeface="휴먼명조"/>
              </a:rPr>
              <a:t> </a:t>
            </a:r>
            <a:r>
              <a:rPr lang="ko-KR" altLang="en-US" sz="900" kern="0" dirty="0">
                <a:solidFill>
                  <a:srgbClr val="000000"/>
                </a:solidFill>
                <a:ea typeface="휴먼명조"/>
              </a:rPr>
              <a:t>라이브러리를 활용해서 </a:t>
            </a:r>
            <a:r>
              <a:rPr lang="en-US" altLang="ko-KR" sz="900" kern="0" dirty="0">
                <a:solidFill>
                  <a:srgbClr val="000000"/>
                </a:solidFill>
                <a:ea typeface="휴먼명조"/>
              </a:rPr>
              <a:t>MRXS </a:t>
            </a:r>
            <a:r>
              <a:rPr lang="ko-KR" altLang="en-US" sz="900" kern="0" dirty="0">
                <a:solidFill>
                  <a:srgbClr val="000000"/>
                </a:solidFill>
                <a:ea typeface="휴먼명조"/>
              </a:rPr>
              <a:t>파일을 바로 </a:t>
            </a:r>
            <a:r>
              <a:rPr lang="en-US" altLang="ko-KR" sz="900" kern="0" dirty="0">
                <a:solidFill>
                  <a:srgbClr val="000000"/>
                </a:solidFill>
                <a:ea typeface="휴먼명조"/>
              </a:rPr>
              <a:t>patch</a:t>
            </a:r>
            <a:r>
              <a:rPr lang="ko-KR" altLang="en-US" sz="900" kern="0" dirty="0">
                <a:solidFill>
                  <a:srgbClr val="000000"/>
                </a:solidFill>
                <a:ea typeface="휴먼명조"/>
              </a:rPr>
              <a:t>로 분할하는 방식을 채택함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43" name="object 27"/>
          <p:cNvSpPr txBox="1"/>
          <p:nvPr/>
        </p:nvSpPr>
        <p:spPr>
          <a:xfrm>
            <a:off x="830336" y="739800"/>
            <a:ext cx="8215462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전처리 과정의 모델을 업데이트 하고 효율적이고 실용적인 형태로 변환함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1) </a:t>
            </a:r>
            <a:r>
              <a:rPr lang="ko-KR" altLang="en-US" sz="1400" u="sng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매뉴얼 전처리 과정 </a:t>
            </a:r>
            <a:r>
              <a:rPr lang="ko-KR" altLang="en-US" sz="1400" u="sng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간략화</a:t>
            </a:r>
            <a:r>
              <a:rPr lang="en-US" altLang="ko-KR" sz="1400" u="sng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 </a:t>
            </a:r>
            <a:r>
              <a:rPr lang="en-US" altLang="ko-KR" sz="1400" spc="-35" dirty="0" err="1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Caseviewer</a:t>
            </a:r>
            <a:r>
              <a:rPr lang="en-US" altLang="ko-KR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’</a:t>
            </a:r>
            <a:r>
              <a:rPr lang="ko-KR" altLang="en-US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를 활용한 변환 과정 일부</a:t>
            </a:r>
            <a:r>
              <a:rPr lang="en-US" altLang="ko-KR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</a:t>
            </a:r>
            <a:r>
              <a:rPr lang="ko-KR" altLang="en-US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제거 </a:t>
            </a:r>
            <a:r>
              <a:rPr lang="en-US" altLang="ko-KR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(</a:t>
            </a:r>
            <a:r>
              <a:rPr lang="ko-KR" altLang="en-US" sz="1400" spc="-35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직접 </a:t>
            </a:r>
            <a:r>
              <a:rPr lang="ko-KR" altLang="en-US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입력 가능하게 변환</a:t>
            </a:r>
            <a:r>
              <a:rPr lang="en-US" altLang="ko-KR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)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2) </a:t>
            </a:r>
            <a:r>
              <a:rPr lang="ko-KR" altLang="en-US" sz="1400" u="sng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편의성 향상</a:t>
            </a:r>
            <a:r>
              <a:rPr lang="en-US" altLang="ko-KR" sz="1400" u="sng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 </a:t>
            </a:r>
            <a:r>
              <a:rPr lang="ko-KR" altLang="en-US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시스템 </a:t>
            </a:r>
            <a:r>
              <a:rPr lang="ko-KR" altLang="en-US" sz="1400" spc="-35" dirty="0" err="1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업데이트시</a:t>
            </a:r>
            <a:r>
              <a:rPr lang="en-US" altLang="ko-KR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모델에 대한 업데이트만 진행 가능하도록 편의성 향상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3) </a:t>
            </a:r>
            <a:r>
              <a:rPr lang="ko-KR" altLang="en-US" sz="1400" u="sng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제거 알고리즘 추가</a:t>
            </a:r>
            <a:r>
              <a:rPr lang="en-US" altLang="ko-KR" sz="1400" u="sng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 </a:t>
            </a:r>
            <a:r>
              <a:rPr lang="ko-KR" altLang="en-US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데이터 </a:t>
            </a:r>
            <a:r>
              <a:rPr lang="ko-KR" altLang="en-US" sz="1400" spc="-35" dirty="0" err="1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학습시</a:t>
            </a:r>
            <a:r>
              <a:rPr lang="ko-KR" altLang="en-US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자동으로 발생 가능한 노이즈 이미지를 제거하는 알고리즘을 추가하여</a:t>
            </a:r>
            <a:r>
              <a:rPr lang="en-US" altLang="ko-KR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모델의 강건함을 확보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-6598"/>
            <a:ext cx="1490821" cy="11301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72400" y="1"/>
            <a:ext cx="792088" cy="1124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34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6E6E6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3"/>
          <p:cNvSpPr>
            <a:spLocks noGrp="1"/>
          </p:cNvSpPr>
          <p:nvPr>
            <p:ph type="ctrTitle"/>
          </p:nvPr>
        </p:nvSpPr>
        <p:spPr>
          <a:xfrm>
            <a:off x="683568" y="1099350"/>
            <a:ext cx="5772149" cy="1059969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부제목 4"/>
          <p:cNvSpPr>
            <a:spLocks noGrp="1"/>
          </p:cNvSpPr>
          <p:nvPr>
            <p:ph type="subTitle" idx="1"/>
          </p:nvPr>
        </p:nvSpPr>
        <p:spPr>
          <a:xfrm>
            <a:off x="2699792" y="2276872"/>
            <a:ext cx="5314950" cy="343099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romanUcPeriod"/>
            </a:pPr>
            <a:r>
              <a:rPr lang="ko-KR" altLang="en-US" sz="1600" dirty="0">
                <a:solidFill>
                  <a:schemeClr val="bg1"/>
                </a:solidFill>
              </a:rPr>
              <a:t>연구 개요 및 목표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buAutoNum type="romanUcPeriod"/>
            </a:pPr>
            <a:r>
              <a:rPr lang="ko-KR" altLang="en-US" sz="1600" dirty="0">
                <a:solidFill>
                  <a:schemeClr val="bg1"/>
                </a:solidFill>
              </a:rPr>
              <a:t>연구 결과 요약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buAutoNum type="romanUcPeriod"/>
            </a:pPr>
            <a:r>
              <a:rPr lang="ko-KR" altLang="en-US" sz="1600" dirty="0">
                <a:solidFill>
                  <a:schemeClr val="bg1"/>
                </a:solidFill>
              </a:rPr>
              <a:t>연구 과제 추진 내용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914400" lvl="1" indent="-457200" algn="l">
              <a:lnSpc>
                <a:spcPct val="150000"/>
              </a:lnSpc>
              <a:buAutoNum type="romanUcPeriod"/>
            </a:pPr>
            <a:r>
              <a:rPr lang="ko-KR" altLang="en-US" sz="1200" dirty="0">
                <a:solidFill>
                  <a:schemeClr val="bg1"/>
                </a:solidFill>
              </a:rPr>
              <a:t>연구 과제 추진 내용</a:t>
            </a:r>
            <a:r>
              <a:rPr lang="en-US" altLang="ko-KR" sz="1200" dirty="0">
                <a:solidFill>
                  <a:schemeClr val="bg1"/>
                </a:solidFill>
              </a:rPr>
              <a:t>- 1</a:t>
            </a:r>
            <a:r>
              <a:rPr lang="ko-KR" altLang="en-US" sz="1200" dirty="0">
                <a:solidFill>
                  <a:schemeClr val="bg1"/>
                </a:solidFill>
              </a:rPr>
              <a:t>차년도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AutoNum type="romanUcPeriod"/>
            </a:pPr>
            <a:r>
              <a:rPr lang="ko-KR" altLang="en-US" sz="1200" dirty="0">
                <a:solidFill>
                  <a:schemeClr val="bg1"/>
                </a:solidFill>
              </a:rPr>
              <a:t>연구 과제 추진 내용</a:t>
            </a:r>
            <a:r>
              <a:rPr lang="en-US" altLang="ko-KR" sz="1200" dirty="0">
                <a:solidFill>
                  <a:schemeClr val="bg1"/>
                </a:solidFill>
              </a:rPr>
              <a:t>- 2</a:t>
            </a:r>
            <a:r>
              <a:rPr lang="ko-KR" altLang="en-US" sz="1200" dirty="0">
                <a:solidFill>
                  <a:schemeClr val="bg1"/>
                </a:solidFill>
              </a:rPr>
              <a:t>차년도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AutoNum type="romanUcPeriod"/>
            </a:pPr>
            <a:r>
              <a:rPr lang="ko-KR" altLang="en-US" sz="1200" dirty="0">
                <a:solidFill>
                  <a:schemeClr val="bg1"/>
                </a:solidFill>
              </a:rPr>
              <a:t>연구 과제 추진 내용</a:t>
            </a:r>
            <a:r>
              <a:rPr lang="en-US" altLang="ko-KR" sz="1200" dirty="0">
                <a:solidFill>
                  <a:schemeClr val="bg1"/>
                </a:solidFill>
              </a:rPr>
              <a:t>- 3</a:t>
            </a:r>
            <a:r>
              <a:rPr lang="ko-KR" altLang="en-US" sz="1200" dirty="0">
                <a:solidFill>
                  <a:schemeClr val="bg1"/>
                </a:solidFill>
              </a:rPr>
              <a:t>차년도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buAutoNum type="romanUcPeriod"/>
            </a:pPr>
            <a:r>
              <a:rPr lang="ko-KR" altLang="en-US" sz="1600" dirty="0">
                <a:solidFill>
                  <a:schemeClr val="bg1"/>
                </a:solidFill>
              </a:rPr>
              <a:t>추후 연구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58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아래쪽 화살표 10"/>
          <p:cNvSpPr/>
          <p:nvPr/>
        </p:nvSpPr>
        <p:spPr>
          <a:xfrm>
            <a:off x="7758830" y="3919988"/>
            <a:ext cx="432048" cy="411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6238402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슬라이드 분류 모델링 및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인사이트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확보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426064"/>
            <a:ext cx="9575662" cy="48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object 27"/>
          <p:cNvSpPr txBox="1"/>
          <p:nvPr/>
        </p:nvSpPr>
        <p:spPr>
          <a:xfrm>
            <a:off x="821034" y="777918"/>
            <a:ext cx="8215462" cy="1615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연구에서 제안한 방법을 기준으로 여러 형태의 모델을 생성하고 각 모델의 성능을 평가함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en-US" altLang="ko-KR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binary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학습 데이터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size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를 다르게 했을 때 정확도 결과 변화를 보임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256, 512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열은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input patch size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가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256x256, 512x512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임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new_512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열은 </a:t>
            </a:r>
            <a:r>
              <a:rPr lang="en-US" altLang="ko-KR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400" spc="-35" dirty="0" err="1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MixPatch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의 개념을 추가해서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patch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를 만들고 실험을 진행한 결과임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오른쪽의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new_512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테이블을 보면 연속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AB(2=&lt;)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일 때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normal slide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에 대한 정확도가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100%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가 나옴을 확인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633287264" descr="EMB00004f8c19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2" y="2455267"/>
            <a:ext cx="6119813" cy="352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1520" y="5977931"/>
            <a:ext cx="45365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4150" indent="-171450">
              <a:buFontTx/>
              <a:buChar char="-"/>
            </a:pPr>
            <a:r>
              <a:rPr lang="ko-KR" altLang="en-US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좌측 표에서 </a:t>
            </a:r>
            <a:r>
              <a:rPr lang="en-US" altLang="ko-KR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#slide</a:t>
            </a:r>
            <a:r>
              <a:rPr lang="ko-KR" altLang="en-US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는 실험에 사용한 </a:t>
            </a:r>
            <a:r>
              <a:rPr lang="en-US" altLang="ko-KR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Whole slide </a:t>
            </a:r>
            <a:r>
              <a:rPr lang="ko-KR" altLang="en-US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데이터 개수를 의미</a:t>
            </a:r>
            <a:endParaRPr lang="en-US" altLang="ko-KR" sz="1100" spc="-35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  <a:p>
            <a:pPr marL="184150" indent="-171450">
              <a:buFontTx/>
              <a:buChar char="-"/>
            </a:pPr>
            <a:r>
              <a:rPr lang="en-US" altLang="ko-KR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AB = abnormal</a:t>
            </a:r>
          </a:p>
          <a:p>
            <a:pPr marL="184150" indent="-171450">
              <a:buFontTx/>
              <a:buChar char="-"/>
            </a:pPr>
            <a:r>
              <a:rPr lang="ko-KR" altLang="en-US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연속 </a:t>
            </a:r>
            <a:r>
              <a:rPr lang="en-US" altLang="ko-KR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AB (2=&lt;)</a:t>
            </a:r>
            <a:r>
              <a:rPr lang="ko-KR" altLang="en-US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는 </a:t>
            </a:r>
            <a:r>
              <a:rPr lang="en-US" altLang="ko-KR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</a:t>
            </a:r>
            <a:r>
              <a:rPr lang="ko-KR" altLang="en-US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개 이상의 인접한 비정상 패치가 있음을 의미</a:t>
            </a:r>
            <a:endParaRPr lang="en-US" altLang="ko-KR" sz="1100" spc="-35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  <a:p>
            <a:pPr marL="184150" indent="-171450">
              <a:buFontTx/>
              <a:buChar char="-"/>
            </a:pPr>
            <a:r>
              <a:rPr lang="ko-KR" altLang="en-US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연속 </a:t>
            </a:r>
            <a:r>
              <a:rPr lang="en-US" altLang="ko-KR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AB (2=&lt;)</a:t>
            </a:r>
            <a:r>
              <a:rPr lang="ko-KR" altLang="en-US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는 </a:t>
            </a:r>
            <a:r>
              <a:rPr lang="en-US" altLang="ko-KR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3</a:t>
            </a:r>
            <a:r>
              <a:rPr lang="ko-KR" altLang="en-US" sz="11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개 이상의 인접한 비정상 패치가 있음을 의미</a:t>
            </a:r>
            <a:endParaRPr lang="en-US" altLang="ko-KR" sz="1100" spc="-35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20272" y="2805230"/>
            <a:ext cx="1909165" cy="1114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 실험 결과는 인접 비정상 예측이 슬라이드 분류에 중요한 정보임을 시사함  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048052" y="4383732"/>
            <a:ext cx="1909165" cy="103945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‘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인접 정보 활용 분류기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’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</a:t>
            </a:r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년차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개발에 큰 영향을 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01497" y="6020271"/>
            <a:ext cx="409098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*‘</a:t>
            </a:r>
            <a:r>
              <a:rPr lang="en-US" altLang="ko-KR" sz="1050" spc="-35" dirty="0" err="1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MixPatch</a:t>
            </a:r>
            <a:r>
              <a:rPr lang="en-US" altLang="ko-KR" sz="105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’</a:t>
            </a:r>
            <a:r>
              <a:rPr lang="ko-KR" altLang="en-US" sz="105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는 연구기간에 개발된 핵심 </a:t>
            </a:r>
            <a:r>
              <a:rPr lang="ko-KR" altLang="en-US" sz="1050" spc="-35" dirty="0" err="1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기술중</a:t>
            </a:r>
            <a:r>
              <a:rPr lang="ko-KR" altLang="en-US" sz="105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하나로 병변 분류의 특성을 고려하여 모델 성능과 안정성을 확보하기 위한 방법임 </a:t>
            </a:r>
            <a:endParaRPr lang="en-US" altLang="ko-KR" sz="1050" spc="-35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  <a:p>
            <a:pPr algn="r"/>
            <a:r>
              <a:rPr lang="en-US" altLang="ko-KR" sz="105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(3</a:t>
            </a:r>
            <a:r>
              <a:rPr lang="ko-KR" altLang="en-US" sz="105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차년도 슬라이드에서 자세히 설명할 예정</a:t>
            </a:r>
            <a:r>
              <a:rPr lang="en-US" altLang="ko-KR" sz="105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)</a:t>
            </a:r>
            <a:endParaRPr lang="ko-KR" altLang="en-US" sz="105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51" y="43740"/>
            <a:ext cx="1490821" cy="113017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711777" y="668687"/>
            <a:ext cx="648072" cy="543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7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7030490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내용 및 성과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추가 산출물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: GUI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프로토타입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협업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426064"/>
            <a:ext cx="9575662" cy="48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object 27"/>
          <p:cNvSpPr txBox="1"/>
          <p:nvPr/>
        </p:nvSpPr>
        <p:spPr>
          <a:xfrm>
            <a:off x="830336" y="739800"/>
            <a:ext cx="8215462" cy="8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연구에서 개발한 모델의 모니터링을 위한 시스템을 </a:t>
            </a:r>
            <a:r>
              <a:rPr lang="ko-KR" altLang="en-US" sz="1400" spc="-35" dirty="0" err="1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씨젠</a:t>
            </a:r>
            <a:r>
              <a:rPr lang="ko-KR" altLang="en-US" sz="1400" spc="-35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AI </a:t>
            </a:r>
            <a:r>
              <a:rPr lang="ko-KR" altLang="en-US" sz="1400" spc="-35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연구팀과 협업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하여 구성함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아래는 결과 화면 예시</a:t>
            </a:r>
            <a:r>
              <a:rPr lang="en-US" altLang="ko-KR" sz="13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:</a:t>
            </a:r>
            <a:r>
              <a:rPr lang="ko-KR" altLang="en-US" sz="13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정상 조직은 그대로 화면에 출력되며 이상 부분은 </a:t>
            </a:r>
            <a:r>
              <a:rPr lang="ko-KR" altLang="en-US" sz="1300" spc="-35" dirty="0">
                <a:solidFill>
                  <a:schemeClr val="accent6">
                    <a:lumMod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특정 색상과 </a:t>
            </a:r>
            <a:r>
              <a:rPr lang="ko-KR" altLang="en-US" sz="13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함께 화면에 출력 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판독 모델은 목표한 용도인 병리전문의를 보조하여</a:t>
            </a:r>
            <a:r>
              <a:rPr lang="en-US" altLang="ko-KR" sz="13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, </a:t>
            </a:r>
            <a:r>
              <a:rPr lang="ko-KR" altLang="en-US" sz="13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품질 관리</a:t>
            </a:r>
            <a:r>
              <a:rPr lang="en-US" altLang="ko-KR" sz="13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(QC)</a:t>
            </a:r>
            <a:r>
              <a:rPr lang="ko-KR" altLang="en-US" sz="13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의 역할을 할 수 있을 것으로 예상 </a:t>
            </a:r>
            <a:endParaRPr lang="en-US" altLang="ko-KR" sz="1300" spc="-35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09862" y="195939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633289856" descr="EMB00004f8c19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78" y="2270660"/>
            <a:ext cx="5276273" cy="345064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32" y="3564985"/>
            <a:ext cx="1619250" cy="129540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6271265" y="2247339"/>
            <a:ext cx="556375" cy="13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6271265" y="4510689"/>
            <a:ext cx="556375" cy="120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60692" y="5743186"/>
            <a:ext cx="2610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모니터링 시스템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(2020 ver.)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21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5518321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추가 산출물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특허 출원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426064"/>
            <a:ext cx="9575662" cy="48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object 27"/>
          <p:cNvSpPr txBox="1"/>
          <p:nvPr/>
        </p:nvSpPr>
        <p:spPr>
          <a:xfrm>
            <a:off x="830336" y="739800"/>
            <a:ext cx="7702104" cy="1949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진행 중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건의 특허를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씨젠의료재단과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한국과학기술원 공동 출원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딥 러닝 모델을 활용한 영상 진단 장치 및 그 방법 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(DEEP LEARNING MODEL BASED IMAGE DIAGNOSIS APPARATUS AND METHOD THEREOF, 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출원 번호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 10-2019-0081416)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본 발명에 따른 딥 러닝 모델을 활용한 영상 진단 장치 및 그 방법은 영상 진단의 </a:t>
            </a:r>
            <a:r>
              <a:rPr lang="ko-KR" altLang="en-US" sz="1200" spc="-35" dirty="0" err="1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특이도를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높이거나 영상 진단의 민감도를 높일 수 있을 것으로 기대됨 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또한 본 발명에 따른 딥 러닝 모델을 활용한 영상 진단 장치 및 그 방법은 질병에 대한 치료시기를 미루거나 놓치므로 환자에게 치명적인 문제를 야기하는 영상 진단 에러를 최소화할 수 있을 것으로 기대됨 </a:t>
            </a:r>
            <a:endParaRPr lang="en-US" altLang="ko-KR" sz="1200" spc="-35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39752" y="26229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633291296" descr="EMB00004f8c19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9541"/>
            <a:ext cx="5287963" cy="27447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38" y="3081476"/>
            <a:ext cx="2355536" cy="27328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2" name="직선 연결선 11"/>
          <p:cNvCxnSpPr/>
          <p:nvPr/>
        </p:nvCxnSpPr>
        <p:spPr>
          <a:xfrm>
            <a:off x="7224895" y="4653717"/>
            <a:ext cx="2618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224895" y="4963974"/>
            <a:ext cx="2618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215370" y="5282739"/>
            <a:ext cx="2618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215370" y="5599346"/>
            <a:ext cx="2618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6216" y="5924529"/>
            <a:ext cx="2391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차년도 등록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(2020.07.30)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47063" y="5917627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차년도 출원 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(2019.07.05)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572000" y="6063029"/>
            <a:ext cx="183183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74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683568" y="116632"/>
            <a:ext cx="7030490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현미경 시스템 전략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 확보 및 파일럿 테스트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18282" y="591954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426064"/>
            <a:ext cx="9575662" cy="48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object 27"/>
          <p:cNvSpPr txBox="1"/>
          <p:nvPr/>
        </p:nvSpPr>
        <p:spPr>
          <a:xfrm>
            <a:off x="827584" y="605198"/>
            <a:ext cx="7702104" cy="1712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병리 슬라이드 분류를 위한 현미경 이미지 분류 시스템은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차적으로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크게 세 단계로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아키텍쳐를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구성하였음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1</a:t>
            </a:r>
            <a:r>
              <a:rPr lang="ko-KR" altLang="en-US" sz="1200" b="1" u="sng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단계</a:t>
            </a:r>
            <a:r>
              <a:rPr lang="en-US" altLang="ko-KR" sz="1200" b="1" u="sng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 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실제 분류 과정에서 현미경 시야 이미지를 촬영하며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, 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이때 다양한 노이즈는 </a:t>
            </a:r>
            <a:r>
              <a:rPr lang="ko-KR" altLang="en-US" sz="1200" spc="-35" dirty="0" err="1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필터링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모델을 활용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2</a:t>
            </a:r>
            <a:r>
              <a:rPr lang="ko-KR" altLang="en-US" sz="1200" b="1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단계</a:t>
            </a:r>
            <a:r>
              <a:rPr lang="en-US" altLang="ko-KR" sz="1200" b="1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 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배율 분류 모델로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, 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이미지를 배율 별로 분류할 계획임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. </a:t>
            </a:r>
            <a:r>
              <a:rPr lang="ko-KR" altLang="en-US" sz="1200" spc="-35" dirty="0" err="1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배율별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 분류 이미지는 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DB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에 저장됨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. 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수집 이미지의 배율은 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12.5, 40, 100, 200, 400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임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3</a:t>
            </a:r>
            <a:r>
              <a:rPr lang="ko-KR" altLang="en-US" sz="1200" b="1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단계</a:t>
            </a:r>
            <a:r>
              <a:rPr lang="en-US" altLang="ko-KR" sz="1200" b="1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 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훈련 데이터를 기반으로 모델을 학습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. 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수집된 데이터의 증폭을 통해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, </a:t>
            </a:r>
            <a:r>
              <a:rPr lang="ko-KR" altLang="en-US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모델의 강건함을 확보할 예정임</a:t>
            </a:r>
            <a:r>
              <a:rPr lang="en-US" altLang="ko-KR" sz="12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.</a:t>
            </a: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spc="-35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pic>
        <p:nvPicPr>
          <p:cNvPr id="8193" name="_x640158408" descr="EMB00004f8c19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39" y="2364480"/>
            <a:ext cx="6731794" cy="42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5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7030490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현미경 시스템 전략 확보 및 </a:t>
            </a:r>
            <a:r>
              <a:rPr lang="ko-KR" altLang="en-US" sz="1600" u="sng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파일럿 테스트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426064"/>
            <a:ext cx="9575662" cy="48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object 27"/>
          <p:cNvSpPr txBox="1"/>
          <p:nvPr/>
        </p:nvSpPr>
        <p:spPr>
          <a:xfrm>
            <a:off x="830336" y="739800"/>
            <a:ext cx="770210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현미경 이미지 기반 분류 시스템 연구를 위해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사전 조사된 정보 및 데이터를 기반으로 파일럿 테스트를 진행함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차적으로 배율 분류 모델과 이미지 분류 모델을 구성하여 파일럿 테스트를 진행함</a:t>
            </a:r>
            <a:endParaRPr lang="en-US" altLang="ko-KR" sz="1400" spc="-35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39752" y="26229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16373112" descr="EMB00004f8c19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94296"/>
            <a:ext cx="6619086" cy="430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096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7030490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현미경 시스템 확장 계획 수립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71600" y="1426064"/>
            <a:ext cx="9575662" cy="48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object 27"/>
          <p:cNvSpPr txBox="1"/>
          <p:nvPr/>
        </p:nvSpPr>
        <p:spPr>
          <a:xfrm>
            <a:off x="830336" y="739800"/>
            <a:ext cx="770210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현미경 기반 판독 시스템의 확장을 통해서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위염 분류 체계인 시드니 시스템에 대한 계획 수립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>
              <a:lnSpc>
                <a:spcPct val="15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시드니 시스템에 대한 확장을 통해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위염 분류 과정의 편의성을 돕는 시스템을 설계 및 개발 계획 수립</a:t>
            </a:r>
            <a:endParaRPr lang="en-US" altLang="ko-KR" sz="1400" spc="-35" dirty="0"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pic>
        <p:nvPicPr>
          <p:cNvPr id="9217" name="_x216888720" descr="EMB00004f8c19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5" y="1639726"/>
            <a:ext cx="7443803" cy="459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415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99592" y="1274264"/>
            <a:ext cx="17853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9552" y="5605866"/>
            <a:ext cx="7987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47664" y="2924944"/>
            <a:ext cx="57606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</a:t>
            </a:r>
            <a:r>
              <a:rPr lang="ko-KR" altLang="en-US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차년도</a:t>
            </a:r>
            <a:endParaRPr lang="en-US" altLang="ko-KR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1) </a:t>
            </a:r>
            <a:r>
              <a:rPr lang="ko-KR" altLang="en-US" u="sng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스캐너 이미지 기반의 조직 병리 자동 판독 모델 연구</a:t>
            </a:r>
            <a:endParaRPr lang="en-US" altLang="ko-KR" u="sng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3">
                    <a:lumMod val="40000"/>
                    <a:lumOff val="6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2) </a:t>
            </a:r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현미경 이미지 기반의 조직 병리 자동 판독 모델</a:t>
            </a:r>
          </a:p>
          <a:p>
            <a:pPr marL="285750" indent="-285750" algn="ctr">
              <a:buFontTx/>
              <a:buChar char="-"/>
            </a:pPr>
            <a:endParaRPr lang="ko-KR" altLang="en-US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000" y="771173"/>
            <a:ext cx="75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연구 과제 추진 내용</a:t>
            </a:r>
            <a:endParaRPr lang="en-US" altLang="ko-KR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159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0800000">
            <a:off x="4571998" y="4130646"/>
            <a:ext cx="4420010" cy="45508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78184" y="2317229"/>
            <a:ext cx="971752" cy="818377"/>
          </a:xfrm>
          <a:prstGeom prst="roundRect">
            <a:avLst>
              <a:gd name="adj" fmla="val 847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위장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/>
            </a:r>
            <a:b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2021 </a:t>
            </a:r>
            <a:r>
              <a:rPr lang="ko-KR" altLang="en-US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위장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86122" y="3273189"/>
            <a:ext cx="971752" cy="818377"/>
          </a:xfrm>
          <a:prstGeom prst="roundRect">
            <a:avLst>
              <a:gd name="adj" fmla="val 847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대장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5124436" y="4415336"/>
          <a:ext cx="3858511" cy="82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84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N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U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D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M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Training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132000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132000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132000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kern="1200" dirty="0"/>
                        <a:t>Validation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5600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5600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5600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5113422" y="5343352"/>
          <a:ext cx="3858513" cy="5486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67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Training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80000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171809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80000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80000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/>
                        <a:t>Validation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5335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5335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5335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4086122" y="4671622"/>
            <a:ext cx="963814" cy="566674"/>
          </a:xfrm>
          <a:prstGeom prst="roundRect">
            <a:avLst>
              <a:gd name="adj" fmla="val 847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위장</a:t>
            </a:r>
            <a:endParaRPr lang="en-US" altLang="ko-KR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패치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78184" y="5347935"/>
            <a:ext cx="971752" cy="544057"/>
          </a:xfrm>
          <a:prstGeom prst="roundRect">
            <a:avLst>
              <a:gd name="adj" fmla="val 8478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대장</a:t>
            </a:r>
            <a:endParaRPr lang="en-US" altLang="ko-KR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패치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12777" y="696802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27"/>
          <p:cNvSpPr txBox="1"/>
          <p:nvPr/>
        </p:nvSpPr>
        <p:spPr>
          <a:xfrm>
            <a:off x="588119" y="786919"/>
            <a:ext cx="770133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핵심 산출물인 슬라이드 분류기의 학습을 위해 사용된 데이터의 수와 정보는 아래와 같음 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35" name="object 27"/>
          <p:cNvSpPr txBox="1"/>
          <p:nvPr/>
        </p:nvSpPr>
        <p:spPr>
          <a:xfrm>
            <a:off x="621236" y="1124467"/>
            <a:ext cx="770133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선별 데이터 핵심 요소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Wingdings" panose="05000000000000000000" pitchFamily="2" charset="2"/>
              <a:buChar char="ü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동일한 스캐너 촬영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profile</a:t>
            </a:r>
          </a:p>
          <a:p>
            <a:pPr marL="755650" lvl="1" indent="-285750">
              <a:buFont typeface="Wingdings" panose="05000000000000000000" pitchFamily="2" charset="2"/>
              <a:buChar char="ü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configuration (slide dimension, quality factor, zoom level)</a:t>
            </a:r>
          </a:p>
          <a:p>
            <a:pPr marL="755650" lvl="1" indent="-285750">
              <a:buFont typeface="Wingdings" panose="05000000000000000000" pitchFamily="2" charset="2"/>
              <a:buChar char="ü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Converting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데이터 사용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522" y="6145841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*</a:t>
            </a:r>
            <a:r>
              <a:rPr lang="ko-KR" altLang="en-US" sz="800" b="1" dirty="0"/>
              <a:t>스캐너 </a:t>
            </a:r>
            <a:r>
              <a:rPr lang="en-US" altLang="ko-KR" sz="800" b="1" dirty="0"/>
              <a:t>profile</a:t>
            </a:r>
            <a:r>
              <a:rPr lang="en-US" altLang="ko-KR" sz="800" dirty="0"/>
              <a:t>: </a:t>
            </a:r>
            <a:r>
              <a:rPr lang="ko-KR" altLang="en-US" sz="800" dirty="0"/>
              <a:t>스캐너 촬영을 위한 </a:t>
            </a:r>
            <a:r>
              <a:rPr lang="ko-KR" altLang="en-US" sz="800" dirty="0" err="1"/>
              <a:t>설정값의</a:t>
            </a:r>
            <a:r>
              <a:rPr lang="ko-KR" altLang="en-US" sz="800" dirty="0"/>
              <a:t> 종합</a:t>
            </a:r>
            <a:endParaRPr lang="en-US" altLang="ko-KR" sz="800" dirty="0"/>
          </a:p>
          <a:p>
            <a:r>
              <a:rPr lang="ko-KR" altLang="en-US" sz="800" dirty="0"/>
              <a:t>*</a:t>
            </a:r>
            <a:r>
              <a:rPr lang="en-US" altLang="ko-KR" sz="800" b="1" dirty="0"/>
              <a:t>Configuration</a:t>
            </a:r>
            <a:r>
              <a:rPr lang="en-US" altLang="ko-KR" sz="800" dirty="0"/>
              <a:t>: </a:t>
            </a:r>
            <a:r>
              <a:rPr lang="ko-KR" altLang="en-US" sz="800" dirty="0"/>
              <a:t>슬라이드 이미지 크기</a:t>
            </a:r>
            <a:r>
              <a:rPr lang="en-US" altLang="ko-KR" sz="800" dirty="0"/>
              <a:t>, </a:t>
            </a:r>
            <a:r>
              <a:rPr lang="ko-KR" altLang="en-US" sz="800" dirty="0"/>
              <a:t>품질</a:t>
            </a:r>
            <a:r>
              <a:rPr lang="en-US" altLang="ko-KR" sz="800" dirty="0"/>
              <a:t>, </a:t>
            </a:r>
            <a:r>
              <a:rPr lang="ko-KR" altLang="en-US" sz="800" dirty="0" err="1"/>
              <a:t>줌레벨의</a:t>
            </a:r>
            <a:r>
              <a:rPr lang="ko-KR" altLang="en-US" sz="800" dirty="0"/>
              <a:t> 정보</a:t>
            </a:r>
            <a:endParaRPr lang="en-US" altLang="ko-KR" sz="800" dirty="0"/>
          </a:p>
          <a:p>
            <a:r>
              <a:rPr lang="ko-KR" altLang="en-US" sz="800" dirty="0"/>
              <a:t>*</a:t>
            </a:r>
            <a:r>
              <a:rPr lang="en-US" altLang="ko-KR" sz="800" b="1" dirty="0"/>
              <a:t>converting</a:t>
            </a:r>
            <a:r>
              <a:rPr lang="en-US" altLang="ko-KR" sz="800" dirty="0"/>
              <a:t>: </a:t>
            </a:r>
            <a:r>
              <a:rPr lang="ko-KR" altLang="en-US" sz="800" dirty="0"/>
              <a:t>데이터를 </a:t>
            </a:r>
            <a:r>
              <a:rPr lang="ko-KR" altLang="en-US" sz="800" dirty="0" err="1"/>
              <a:t>컨버팅</a:t>
            </a:r>
            <a:r>
              <a:rPr lang="ko-KR" altLang="en-US" sz="800" dirty="0"/>
              <a:t> 프로그램을 사용하여</a:t>
            </a:r>
            <a:r>
              <a:rPr lang="en-US" altLang="ko-KR" sz="800" dirty="0"/>
              <a:t>, </a:t>
            </a:r>
            <a:r>
              <a:rPr lang="ko-KR" altLang="en-US" sz="800" dirty="0"/>
              <a:t>일정하게 변환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5118405" y="2024065"/>
          <a:ext cx="3858511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84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N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U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D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M</a:t>
                      </a:r>
                      <a:endParaRPr lang="ko-KR" altLang="en-US" sz="1200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Training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452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507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367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kern="1200" dirty="0"/>
                        <a:t>Validation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106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85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66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Test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43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85722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118405" y="3261041"/>
          <a:ext cx="3858513" cy="8229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67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Training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288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/>
                        <a:t>Validation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Test</a:t>
                      </a:r>
                      <a:endParaRPr lang="ko-KR" altLang="en-US" sz="1200" b="1" dirty="0">
                        <a:latin typeface="현대하모니 M"/>
                        <a:ea typeface="현대하모니 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현대하모니 M"/>
                          <a:ea typeface="현대하모니 M"/>
                          <a:cs typeface="+mn-cs"/>
                        </a:rPr>
                        <a:t>50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현대하모니 M"/>
                        <a:ea typeface="현대하모니 M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526497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995936" y="6053508"/>
            <a:ext cx="4421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*패치는 생성 후 </a:t>
            </a:r>
            <a:r>
              <a:rPr lang="en-US" altLang="ko-KR" sz="1000" dirty="0"/>
              <a:t>balancing </a:t>
            </a:r>
          </a:p>
          <a:p>
            <a:r>
              <a:rPr lang="ko-KR" altLang="en-US" sz="1000" dirty="0"/>
              <a:t>*현장 테스트 용 슬라이드는 제외함</a:t>
            </a:r>
            <a:endParaRPr lang="en-US" altLang="ko-KR" sz="1000" dirty="0"/>
          </a:p>
          <a:p>
            <a:r>
              <a:rPr lang="ko-KR" altLang="en-US" sz="1000" dirty="0"/>
              <a:t>*테스트 패치는 학습과정에서 사용하지 않고</a:t>
            </a:r>
            <a:r>
              <a:rPr lang="en-US" altLang="ko-KR" sz="1000" dirty="0"/>
              <a:t>, </a:t>
            </a:r>
            <a:r>
              <a:rPr lang="ko-KR" altLang="en-US" sz="1000" dirty="0"/>
              <a:t>최종 슬라이드 예측 성능 </a:t>
            </a:r>
            <a:r>
              <a:rPr lang="ko-KR" altLang="en-US" sz="1000" dirty="0" err="1"/>
              <a:t>확인에만</a:t>
            </a:r>
            <a:r>
              <a:rPr lang="ko-KR" altLang="en-US" sz="1000" dirty="0"/>
              <a:t> 사용함</a:t>
            </a:r>
            <a:r>
              <a:rPr lang="en-US" altLang="ko-KR" sz="1000" dirty="0"/>
              <a:t>: </a:t>
            </a:r>
            <a:r>
              <a:rPr lang="ko-KR" altLang="en-US" sz="1000" dirty="0"/>
              <a:t>패치를 만들지 않음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51303"/>
            <a:ext cx="2614957" cy="3758686"/>
          </a:xfrm>
          <a:prstGeom prst="rect">
            <a:avLst/>
          </a:prstGeom>
        </p:spPr>
      </p:pic>
      <p:sp>
        <p:nvSpPr>
          <p:cNvPr id="19" name="제목 3"/>
          <p:cNvSpPr txBox="1">
            <a:spLocks/>
          </p:cNvSpPr>
          <p:nvPr/>
        </p:nvSpPr>
        <p:spPr>
          <a:xfrm>
            <a:off x="562939" y="202265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데이터 수집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843808" y="3455355"/>
            <a:ext cx="432048" cy="117661"/>
          </a:xfrm>
          <a:prstGeom prst="rect">
            <a:avLst/>
          </a:prstGeom>
          <a:solidFill>
            <a:srgbClr val="C3D69B"/>
          </a:solidFill>
          <a:ln>
            <a:solidFill>
              <a:srgbClr val="C3D6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45898" y="3413202"/>
            <a:ext cx="1279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U: U</a:t>
            </a:r>
            <a:r>
              <a:rPr lang="en-US" altLang="ko-KR" sz="600" b="1" dirty="0"/>
              <a:t>ncategorized</a:t>
            </a:r>
            <a:endParaRPr lang="ko-KR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130618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2" y="142614"/>
            <a:ext cx="5086273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장비 현황 및 다이어그램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14673" y="736165"/>
            <a:ext cx="7701339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진행 및 산출물 생성을 위한 장비와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작동도는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아래의 그림과 같다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조직 슬라이드를 작업자가 투입하면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슬라이드 스캐너가 디지털화된 슬라이드 이미지를 생성하고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이를 서버 컴퓨터에 업로드하면 개발된 모델이 산출물을 생성한다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28643" y="2964548"/>
            <a:ext cx="1547861" cy="1938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28643" y="2723361"/>
            <a:ext cx="1547861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아웃풋 정보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0744" t="52844" r="1240" b="2715"/>
          <a:stretch/>
        </p:blipFill>
        <p:spPr>
          <a:xfrm>
            <a:off x="6970549" y="3041591"/>
            <a:ext cx="1264047" cy="824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902139" y="3831978"/>
            <a:ext cx="151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</a:t>
            </a:r>
            <a:r>
              <a:rPr lang="ko-KR" altLang="en-US" sz="1100" dirty="0" err="1"/>
              <a:t>병변</a:t>
            </a:r>
            <a:r>
              <a:rPr lang="ko-KR" altLang="en-US" sz="1100" dirty="0"/>
              <a:t> 위치 정보</a:t>
            </a:r>
            <a:r>
              <a:rPr lang="en-US" altLang="ko-KR" sz="1100" dirty="0"/>
              <a:t>[GUI]</a:t>
            </a:r>
            <a:endParaRPr lang="ko-KR" altLang="en-US" sz="1100" dirty="0"/>
          </a:p>
        </p:txBody>
      </p:sp>
      <p:pic>
        <p:nvPicPr>
          <p:cNvPr id="12" name="Picture 24" descr="Patient Simple PNG Transparent Background, Free Download #9244 -  FreeIcons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1226" r="17183" b="4694"/>
          <a:stretch/>
        </p:blipFill>
        <p:spPr bwMode="auto">
          <a:xfrm>
            <a:off x="7046885" y="4224200"/>
            <a:ext cx="393277" cy="5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확인 표시 체크 박스 녹색 - Pixabay의 무료 벡터 그래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10" y="4543176"/>
            <a:ext cx="295128" cy="30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200503" y="4287473"/>
            <a:ext cx="132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환자 판독 정보</a:t>
            </a:r>
            <a:endParaRPr lang="ko-KR" altLang="en-US" sz="105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5718778" y="3072134"/>
            <a:ext cx="1183361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03413" y="2964548"/>
            <a:ext cx="1547861" cy="1938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03413" y="2723361"/>
            <a:ext cx="1547861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서버 컴퓨터 </a:t>
            </a:r>
            <a:endParaRPr lang="ko-KR" altLang="en-US" b="1" dirty="0"/>
          </a:p>
        </p:txBody>
      </p:sp>
      <p:sp>
        <p:nvSpPr>
          <p:cNvPr id="19" name="오른쪽 화살표 18"/>
          <p:cNvSpPr/>
          <p:nvPr/>
        </p:nvSpPr>
        <p:spPr>
          <a:xfrm>
            <a:off x="3091245" y="3068960"/>
            <a:ext cx="1686164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4604" y="3875978"/>
            <a:ext cx="9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r>
              <a:rPr lang="ko-KR" altLang="en-US" sz="1200" b="1" dirty="0"/>
              <a:t>조직 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200" b="1" dirty="0"/>
              <a:t>슬라이드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투입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747841" y="2964548"/>
            <a:ext cx="1574958" cy="1938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1840580" y="3391357"/>
            <a:ext cx="1376736" cy="129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579" y="3089211"/>
            <a:ext cx="1278525" cy="28295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747841" y="2723361"/>
            <a:ext cx="1574958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슬라이드 스캐너</a:t>
            </a:r>
            <a:endParaRPr lang="ko-KR" altLang="en-US" b="1" dirty="0"/>
          </a:p>
        </p:txBody>
      </p:sp>
      <p:sp>
        <p:nvSpPr>
          <p:cNvPr id="25" name="오른쪽 화살표 24"/>
          <p:cNvSpPr/>
          <p:nvPr/>
        </p:nvSpPr>
        <p:spPr>
          <a:xfrm>
            <a:off x="708356" y="3072134"/>
            <a:ext cx="1183502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8" descr="과학쌤이오 생명과학 동물조직 슬라이드 12종 세트 - 옥션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9" t="12479" r="8571" b="13693"/>
          <a:stretch/>
        </p:blipFill>
        <p:spPr bwMode="auto">
          <a:xfrm>
            <a:off x="563707" y="2931504"/>
            <a:ext cx="847411" cy="881471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이등변 삼각형 26"/>
          <p:cNvSpPr/>
          <p:nvPr/>
        </p:nvSpPr>
        <p:spPr>
          <a:xfrm>
            <a:off x="1701895" y="4779792"/>
            <a:ext cx="1680482" cy="341876"/>
          </a:xfrm>
          <a:prstGeom prst="triangle">
            <a:avLst>
              <a:gd name="adj" fmla="val 454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825" y="5091014"/>
            <a:ext cx="1666301" cy="13425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1686825" y="6467737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조직 슬라이드 스캐닝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53126" y="3857048"/>
            <a:ext cx="1421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*</a:t>
            </a:r>
            <a:r>
              <a:rPr lang="ko-KR" altLang="en-US" sz="1100" b="1" dirty="0"/>
              <a:t>디지털화된 조직 슬라이드 이미지 </a:t>
            </a:r>
            <a:r>
              <a:rPr lang="en-US" altLang="ko-KR" sz="1100" b="1" dirty="0"/>
              <a:t>(MRSX </a:t>
            </a:r>
            <a:r>
              <a:rPr lang="ko-KR" altLang="en-US" sz="1100" b="1" dirty="0"/>
              <a:t>형식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  <p:sp>
        <p:nvSpPr>
          <p:cNvPr id="31" name="타원 30"/>
          <p:cNvSpPr/>
          <p:nvPr/>
        </p:nvSpPr>
        <p:spPr>
          <a:xfrm>
            <a:off x="3504722" y="2890496"/>
            <a:ext cx="864096" cy="8996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603413" y="1728090"/>
            <a:ext cx="428396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OS</a:t>
            </a:r>
            <a:r>
              <a:rPr lang="en-US" altLang="ko-KR" sz="1050" dirty="0"/>
              <a:t>: Windows Server 2016 standard</a:t>
            </a:r>
          </a:p>
          <a:p>
            <a:r>
              <a:rPr lang="en-US" altLang="ko-KR" sz="1050" b="1" dirty="0"/>
              <a:t>Process</a:t>
            </a:r>
            <a:r>
              <a:rPr lang="en-US" altLang="ko-KR" sz="1050" dirty="0"/>
              <a:t>: Intel(R) Xeon(R) Silver 4114 CPU @2.20GHz (2 processors)</a:t>
            </a:r>
          </a:p>
          <a:p>
            <a:r>
              <a:rPr lang="en-US" altLang="ko-KR" sz="1050" b="1" dirty="0"/>
              <a:t>Memory</a:t>
            </a:r>
            <a:r>
              <a:rPr lang="en-US" altLang="ko-KR" sz="1050" dirty="0"/>
              <a:t>: 64 GB</a:t>
            </a:r>
          </a:p>
          <a:p>
            <a:r>
              <a:rPr lang="en-US" altLang="ko-KR" sz="1050" b="1" dirty="0"/>
              <a:t>GPU</a:t>
            </a:r>
            <a:r>
              <a:rPr lang="en-US" altLang="ko-KR" sz="1050" dirty="0"/>
              <a:t>: NVIDIA tesla p4</a:t>
            </a:r>
            <a:endParaRPr lang="ko-KR" altLang="en-US" sz="105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753922" y="3098438"/>
            <a:ext cx="1222874" cy="1742349"/>
            <a:chOff x="5662538" y="1854232"/>
            <a:chExt cx="1611826" cy="2274836"/>
          </a:xfrm>
        </p:grpSpPr>
        <p:pic>
          <p:nvPicPr>
            <p:cNvPr id="34" name="Picture 6" descr="카테고리 &gt; 전자.정보.통신 &gt; 서버구축관련 &gt; 컴퓨터서버 &gt; 상품상세정보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8" t="3765" r="16039" b="5833"/>
            <a:stretch/>
          </p:blipFill>
          <p:spPr bwMode="auto">
            <a:xfrm>
              <a:off x="5685266" y="1987240"/>
              <a:ext cx="1589098" cy="214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타원 34"/>
            <p:cNvSpPr/>
            <p:nvPr/>
          </p:nvSpPr>
          <p:spPr>
            <a:xfrm>
              <a:off x="5662538" y="1854232"/>
              <a:ext cx="684518" cy="684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63" b="99237" l="190" r="99620">
                          <a14:foregroundMark x1="30608" y1="6870" x2="30608" y2="6870"/>
                          <a14:foregroundMark x1="41635" y1="5725" x2="41635" y2="5725"/>
                          <a14:foregroundMark x1="13498" y1="31870" x2="13498" y2="31870"/>
                          <a14:foregroundMark x1="4183" y1="46374" x2="4183" y2="46374"/>
                          <a14:foregroundMark x1="4183" y1="52290" x2="4183" y2="52290"/>
                          <a14:foregroundMark x1="8935" y1="63550" x2="8935" y2="63550"/>
                          <a14:foregroundMark x1="7414" y1="61260" x2="7605" y2="70802"/>
                          <a14:foregroundMark x1="4943" y1="43130" x2="3802" y2="53817"/>
                          <a14:foregroundMark x1="15970" y1="20420" x2="13878" y2="26145"/>
                          <a14:foregroundMark x1="35932" y1="4008" x2="15779" y2="20992"/>
                          <a14:foregroundMark x1="39734" y1="4962" x2="41065" y2="9160"/>
                          <a14:foregroundMark x1="63498" y1="4198" x2="79848" y2="18130"/>
                          <a14:foregroundMark x1="83270" y1="20229" x2="88973" y2="32634"/>
                          <a14:foregroundMark x1="84601" y1="31489" x2="94677" y2="38740"/>
                          <a14:foregroundMark x1="97529" y1="48664" x2="86502" y2="65840"/>
                          <a14:foregroundMark x1="91445" y1="65267" x2="93536" y2="76718"/>
                          <a14:foregroundMark x1="74715" y1="87977" x2="85361" y2="83969"/>
                          <a14:foregroundMark x1="85361" y1="83969" x2="83080" y2="83397"/>
                          <a14:foregroundMark x1="74715" y1="83397" x2="87262" y2="82443"/>
                          <a14:foregroundMark x1="92966" y1="77290" x2="92205" y2="78435"/>
                          <a14:foregroundMark x1="80038" y1="69275" x2="87072" y2="65840"/>
                          <a14:foregroundMark x1="58555" y1="87023" x2="59506" y2="95611"/>
                          <a14:foregroundMark x1="66350" y1="93511" x2="72814" y2="87595"/>
                          <a14:foregroundMark x1="73194" y1="89695" x2="65209" y2="95802"/>
                          <a14:foregroundMark x1="39354" y1="85496" x2="40114" y2="95992"/>
                          <a14:foregroundMark x1="24335" y1="85305" x2="35551" y2="96374"/>
                          <a14:foregroundMark x1="7795" y1="73473" x2="12357" y2="83015"/>
                          <a14:foregroundMark x1="18821" y1="83206" x2="24715" y2="83015"/>
                          <a14:foregroundMark x1="12738" y1="35305" x2="3802" y2="43893"/>
                          <a14:foregroundMark x1="4373" y1="55153" x2="14639" y2="67557"/>
                          <a14:foregroundMark x1="16160" y1="68130" x2="21863" y2="69466"/>
                          <a14:foregroundMark x1="12738" y1="25573" x2="11027" y2="33397"/>
                          <a14:foregroundMark x1="14449" y1="32252" x2="19392" y2="31870"/>
                          <a14:foregroundMark x1="59506" y1="10305" x2="58745" y2="3053"/>
                          <a14:foregroundMark x1="79278" y1="30725" x2="88403" y2="34542"/>
                          <a14:foregroundMark x1="93536" y1="39504" x2="96198" y2="4542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20831" y="1911311"/>
              <a:ext cx="554980" cy="552870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4589182" y="1482472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서버 사양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42334" y="1732144"/>
            <a:ext cx="26690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슬라이드 스캐너</a:t>
            </a:r>
            <a:r>
              <a:rPr lang="en-US" altLang="ko-KR" sz="1200" dirty="0"/>
              <a:t>: </a:t>
            </a:r>
            <a:r>
              <a:rPr lang="ko-KR" altLang="en-US" sz="1200" dirty="0"/>
              <a:t>조직 이미지 촬영</a:t>
            </a:r>
            <a:endParaRPr lang="en-US" altLang="ko-KR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제품명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Pannoramix</a:t>
            </a:r>
            <a:r>
              <a:rPr lang="en-US" altLang="ko-KR" sz="1200" dirty="0"/>
              <a:t> 250 flash 3</a:t>
            </a:r>
            <a:endParaRPr lang="ko-KR" altLang="en-US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제조사</a:t>
            </a:r>
            <a:r>
              <a:rPr lang="en-US" altLang="ko-KR" sz="1200" dirty="0"/>
              <a:t>: 3D HISTECH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6806288" y="4959820"/>
            <a:ext cx="21378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아웃풋 정보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조직 </a:t>
            </a:r>
            <a:r>
              <a:rPr lang="ko-KR" altLang="en-US" sz="1100" dirty="0" err="1"/>
              <a:t>병변의</a:t>
            </a:r>
            <a:r>
              <a:rPr lang="ko-KR" altLang="en-US" sz="1100" dirty="0"/>
              <a:t> 위치 표시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환자 단위의 분류 결과 표시</a:t>
            </a:r>
            <a:endParaRPr lang="en-US" altLang="ko-KR" sz="1100" dirty="0"/>
          </a:p>
        </p:txBody>
      </p:sp>
      <p:sp>
        <p:nvSpPr>
          <p:cNvPr id="40" name="오른쪽 화살표 39"/>
          <p:cNvSpPr/>
          <p:nvPr/>
        </p:nvSpPr>
        <p:spPr>
          <a:xfrm rot="16200000">
            <a:off x="4630083" y="2439485"/>
            <a:ext cx="336129" cy="23162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7188" y="3017663"/>
            <a:ext cx="183995" cy="610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41270" y="3048838"/>
            <a:ext cx="183995" cy="610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5625" y="3102451"/>
            <a:ext cx="183995" cy="610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1715530" y="146614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스캐너 정보</a:t>
            </a:r>
          </a:p>
        </p:txBody>
      </p:sp>
      <p:sp>
        <p:nvSpPr>
          <p:cNvPr id="45" name="오른쪽 화살표 44"/>
          <p:cNvSpPr/>
          <p:nvPr/>
        </p:nvSpPr>
        <p:spPr>
          <a:xfrm rot="16200000">
            <a:off x="1713895" y="2424662"/>
            <a:ext cx="336129" cy="23162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21034" y="620688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14673" y="736165"/>
            <a:ext cx="770133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3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차년도 슬라이드 모델의 학습과정은 그림과 같은 시스템 구조를 가지며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크게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3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개의 단계로 구성됨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025" name="_x241770344" descr="EMB00003ed86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9063"/>
            <a:ext cx="4824413" cy="53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제목 3"/>
          <p:cNvSpPr txBox="1">
            <a:spLocks/>
          </p:cNvSpPr>
          <p:nvPr/>
        </p:nvSpPr>
        <p:spPr>
          <a:xfrm>
            <a:off x="709862" y="14261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슬라이드 모델 학습 과정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5553280" y="1491750"/>
            <a:ext cx="3123176" cy="1289179"/>
          </a:xfrm>
          <a:prstGeom prst="roundRect">
            <a:avLst>
              <a:gd name="adj" fmla="val 626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553279" y="3284984"/>
            <a:ext cx="3123177" cy="1289179"/>
          </a:xfrm>
          <a:prstGeom prst="roundRect">
            <a:avLst>
              <a:gd name="adj" fmla="val 626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5553280" y="5078218"/>
            <a:ext cx="3123176" cy="1289179"/>
          </a:xfrm>
          <a:prstGeom prst="roundRect">
            <a:avLst>
              <a:gd name="adj" fmla="val 626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22456" y="1874729"/>
            <a:ext cx="2837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kern="0" dirty="0" err="1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스캔된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슬라이드 이미지를 패치의 형태로 변형하는 단계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60580" y="3560241"/>
            <a:ext cx="3339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패치들을 </a:t>
            </a:r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AI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모델이 학습하고</a:t>
            </a:r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분류</a:t>
            </a:r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</a:p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패치의 위치 및 분류 정보를 </a:t>
            </a:r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DB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 저장</a:t>
            </a:r>
            <a:endParaRPr lang="en-US" altLang="ko-KR" sz="14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GUI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연동</a:t>
            </a:r>
            <a:endParaRPr lang="en-US" altLang="ko-KR" sz="14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78672" y="5336849"/>
            <a:ext cx="3241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슬라이드 분류 단계</a:t>
            </a:r>
            <a:endParaRPr lang="en-US" altLang="ko-KR" sz="14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정보를 종합하고 슬라이드 이미지 분류</a:t>
            </a:r>
            <a:endParaRPr lang="en-US" altLang="ko-KR" sz="1400" kern="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 *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주변 정보를 고려한 개발 기술 사용</a:t>
            </a:r>
          </a:p>
        </p:txBody>
      </p:sp>
      <p:cxnSp>
        <p:nvCxnSpPr>
          <p:cNvPr id="25" name="직선 연결선 24"/>
          <p:cNvCxnSpPr>
            <a:endCxn id="4" idx="1"/>
          </p:cNvCxnSpPr>
          <p:nvPr/>
        </p:nvCxnSpPr>
        <p:spPr>
          <a:xfrm>
            <a:off x="5193239" y="2132856"/>
            <a:ext cx="360041" cy="34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189587" y="3929573"/>
            <a:ext cx="360041" cy="34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5180543" y="5722807"/>
            <a:ext cx="360041" cy="34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0841" y="6471342"/>
            <a:ext cx="6567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ea typeface="현대하모니 L" panose="02020603020101020101"/>
              </a:rPr>
              <a:t>* Feature Cube</a:t>
            </a:r>
            <a:r>
              <a:rPr lang="ko-KR" altLang="en-US" sz="1000" dirty="0">
                <a:ea typeface="현대하모니 L" panose="02020603020101020101"/>
              </a:rPr>
              <a:t>와 </a:t>
            </a:r>
            <a:r>
              <a:rPr lang="en-US" altLang="ko-KR" sz="1000" dirty="0">
                <a:ea typeface="현대하모니 L" panose="02020603020101020101"/>
              </a:rPr>
              <a:t>Graph CNN</a:t>
            </a:r>
            <a:r>
              <a:rPr lang="ko-KR" altLang="en-US" sz="1000" dirty="0">
                <a:ea typeface="현대하모니 L" panose="02020603020101020101"/>
              </a:rPr>
              <a:t>은 위치 정보를 기반으로 조직 주변 정보를 종합적으로 고려하고 </a:t>
            </a:r>
            <a:r>
              <a:rPr lang="ko-KR" altLang="en-US" sz="1000" dirty="0" err="1">
                <a:ea typeface="현대하모니 L" panose="02020603020101020101"/>
              </a:rPr>
              <a:t>판단하게함</a:t>
            </a:r>
            <a:endParaRPr lang="ko-KR" altLang="en-US" sz="1000" dirty="0">
              <a:ea typeface="현대하모니 L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743190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99592" y="1274264"/>
            <a:ext cx="17853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9552" y="5605866"/>
            <a:ext cx="7987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552" y="2852936"/>
            <a:ext cx="75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연구 개요 및 목표</a:t>
            </a:r>
            <a:endParaRPr lang="en-US" sz="3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371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3768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507339" y="575795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522392" y="635872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핵심 산출물인 슬라이드 이미지 분류 시스템의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아키텍쳐와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성능표는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아래와 같음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949318"/>
              </p:ext>
            </p:extLst>
          </p:nvPr>
        </p:nvGraphicFramePr>
        <p:xfrm>
          <a:off x="6468059" y="116632"/>
          <a:ext cx="262254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19">
                  <a:extLst>
                    <a:ext uri="{9D8B030D-6E8A-4147-A177-3AD203B41FA5}">
                      <a16:colId xmlns:a16="http://schemas.microsoft.com/office/drawing/2014/main" val="3356619072"/>
                    </a:ext>
                  </a:extLst>
                </a:gridCol>
                <a:gridCol w="754331">
                  <a:extLst>
                    <a:ext uri="{9D8B030D-6E8A-4147-A177-3AD203B41FA5}">
                      <a16:colId xmlns:a16="http://schemas.microsoft.com/office/drawing/2014/main" val="3444429872"/>
                    </a:ext>
                  </a:extLst>
                </a:gridCol>
                <a:gridCol w="630947">
                  <a:extLst>
                    <a:ext uri="{9D8B030D-6E8A-4147-A177-3AD203B41FA5}">
                      <a16:colId xmlns:a16="http://schemas.microsoft.com/office/drawing/2014/main" val="3466400181"/>
                    </a:ext>
                  </a:extLst>
                </a:gridCol>
                <a:gridCol w="630947">
                  <a:extLst>
                    <a:ext uri="{9D8B030D-6E8A-4147-A177-3AD203B41FA5}">
                      <a16:colId xmlns:a16="http://schemas.microsoft.com/office/drawing/2014/main" val="3342330535"/>
                    </a:ext>
                  </a:extLst>
                </a:gridCol>
              </a:tblGrid>
              <a:tr h="450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주요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3884"/>
                  </a:ext>
                </a:extLst>
              </a:tr>
              <a:tr h="27432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Patch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+mn-lt"/>
                        </a:rPr>
                        <a:t>Mixpatch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(2c)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98.79%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297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(2c)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350655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Dense_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lt"/>
                        </a:rPr>
                        <a:t>LossDiff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98.11%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578231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96.44%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5160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97.30%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0514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5376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EfficientNet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95.84%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970573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94.53%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3622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92.76%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42154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97.42%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65069"/>
                  </a:ext>
                </a:extLst>
              </a:tr>
            </a:tbl>
          </a:graphicData>
        </a:graphic>
      </p:graphicFrame>
      <p:graphicFrame>
        <p:nvGraphicFramePr>
          <p:cNvPr id="196" name="표 1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593793"/>
              </p:ext>
            </p:extLst>
          </p:nvPr>
        </p:nvGraphicFramePr>
        <p:xfrm>
          <a:off x="6444208" y="3087139"/>
          <a:ext cx="2622544" cy="3120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20">
                  <a:extLst>
                    <a:ext uri="{9D8B030D-6E8A-4147-A177-3AD203B41FA5}">
                      <a16:colId xmlns:a16="http://schemas.microsoft.com/office/drawing/2014/main" val="3356619072"/>
                    </a:ext>
                  </a:extLst>
                </a:gridCol>
                <a:gridCol w="757786">
                  <a:extLst>
                    <a:ext uri="{9D8B030D-6E8A-4147-A177-3AD203B41FA5}">
                      <a16:colId xmlns:a16="http://schemas.microsoft.com/office/drawing/2014/main" val="3444429872"/>
                    </a:ext>
                  </a:extLst>
                </a:gridCol>
                <a:gridCol w="629219">
                  <a:extLst>
                    <a:ext uri="{9D8B030D-6E8A-4147-A177-3AD203B41FA5}">
                      <a16:colId xmlns:a16="http://schemas.microsoft.com/office/drawing/2014/main" val="3466400181"/>
                    </a:ext>
                  </a:extLst>
                </a:gridCol>
                <a:gridCol w="629219">
                  <a:extLst>
                    <a:ext uri="{9D8B030D-6E8A-4147-A177-3AD203B41FA5}">
                      <a16:colId xmlns:a16="http://schemas.microsoft.com/office/drawing/2014/main" val="3450640667"/>
                    </a:ext>
                  </a:extLst>
                </a:gridCol>
              </a:tblGrid>
              <a:tr h="377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93884"/>
                  </a:ext>
                </a:extLst>
              </a:tr>
              <a:tr h="216000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Slide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Naïve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baysian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93.01%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297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9630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91.05%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28480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64.05%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6602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Graph_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Cnn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94.66%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57823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lt"/>
                        </a:rPr>
                        <a:t>92.48%*</a:t>
                      </a:r>
                      <a:endParaRPr lang="ko-KR" altLang="en-US" sz="9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12054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93.59%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1124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92.05%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0117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Feature_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cube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96.00%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97057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rgbClr val="C00000"/>
                          </a:solidFill>
                          <a:latin typeface="+mn-lt"/>
                        </a:rPr>
                        <a:t>95.30%*</a:t>
                      </a:r>
                      <a:endParaRPr lang="ko-KR" altLang="en-US" sz="9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21902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위장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-%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2108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lt"/>
                        </a:rPr>
                        <a:t>대장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(4c)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lt"/>
                        </a:rPr>
                        <a:t>95.50%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4594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06216" y="6282015"/>
            <a:ext cx="388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*</a:t>
            </a:r>
            <a:r>
              <a:rPr lang="ko-KR" altLang="en-US" sz="800" dirty="0"/>
              <a:t>테스트 데이터는 변수에 따라 달라져 정확히 일치하지는 않음</a:t>
            </a:r>
            <a:endParaRPr lang="en-US" altLang="ko-KR" sz="800" dirty="0"/>
          </a:p>
          <a:p>
            <a:pPr algn="r"/>
            <a:r>
              <a:rPr lang="en-US" altLang="ko-KR" sz="800" dirty="0"/>
              <a:t>-3c= 3 class, 4c= 4class</a:t>
            </a:r>
          </a:p>
          <a:p>
            <a:pPr algn="r"/>
            <a:r>
              <a:rPr lang="en-US" altLang="ko-KR" sz="800" dirty="0"/>
              <a:t>[*] : </a:t>
            </a:r>
            <a:r>
              <a:rPr lang="ko-KR" altLang="en-US" sz="800" dirty="0">
                <a:solidFill>
                  <a:srgbClr val="FF0000"/>
                </a:solidFill>
              </a:rPr>
              <a:t>현장 테스트 결과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27920" y="5285246"/>
            <a:ext cx="784440" cy="94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7052374" y="1141118"/>
            <a:ext cx="759987" cy="917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7" y="1340768"/>
            <a:ext cx="5874836" cy="5104457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98" idx="1"/>
          </p:cNvCxnSpPr>
          <p:nvPr/>
        </p:nvCxnSpPr>
        <p:spPr>
          <a:xfrm flipH="1">
            <a:off x="3779913" y="1599668"/>
            <a:ext cx="3272461" cy="2481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직선 화살표 연결선 437"/>
          <p:cNvCxnSpPr>
            <a:cxnSpLocks/>
          </p:cNvCxnSpPr>
          <p:nvPr/>
        </p:nvCxnSpPr>
        <p:spPr>
          <a:xfrm flipH="1" flipV="1">
            <a:off x="3203848" y="6008297"/>
            <a:ext cx="3848526" cy="39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3"/>
          <p:cNvSpPr txBox="1">
            <a:spLocks/>
          </p:cNvSpPr>
          <p:nvPr/>
        </p:nvSpPr>
        <p:spPr>
          <a:xfrm>
            <a:off x="401876" y="125999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슬라이드 시스템</a:t>
            </a:r>
          </a:p>
        </p:txBody>
      </p:sp>
      <p:cxnSp>
        <p:nvCxnSpPr>
          <p:cNvPr id="14" name="직선 화살표 연결선 13"/>
          <p:cNvCxnSpPr>
            <a:cxnSpLocks/>
            <a:stCxn id="16" idx="1"/>
          </p:cNvCxnSpPr>
          <p:nvPr/>
        </p:nvCxnSpPr>
        <p:spPr>
          <a:xfrm flipH="1">
            <a:off x="5868144" y="849703"/>
            <a:ext cx="1199311" cy="923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067455" y="567041"/>
            <a:ext cx="759987" cy="56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657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21034" y="620688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14673" y="736165"/>
            <a:ext cx="7701339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적용 기술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 mixed patch, label smoothing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[Mixed patch]: </a:t>
            </a:r>
          </a:p>
          <a:p>
            <a:pPr marL="1212850" lvl="2" indent="-285750">
              <a:buFont typeface="Wingdings" panose="05000000000000000000" pitchFamily="2" charset="2"/>
              <a:buChar char="ü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작은 미니 패치들을 생성하여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새로운 학습 데이터를 확보하여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데이터 증폭 효과 및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label smoothing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용이하게 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[Label smoothing]: </a:t>
            </a:r>
          </a:p>
          <a:p>
            <a:pPr marL="1212850" lvl="2" indent="-285750">
              <a:buFont typeface="Wingdings" panose="05000000000000000000" pitchFamily="2" charset="2"/>
              <a:buChar char="ü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Overconfidence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이슈를 완화 및 정확도 향상을 도움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29" y="2294363"/>
            <a:ext cx="6398953" cy="286282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632382"/>
                  </p:ext>
                </p:extLst>
              </p:nvPr>
            </p:nvGraphicFramePr>
            <p:xfrm>
              <a:off x="1100018" y="5301208"/>
              <a:ext cx="7102497" cy="11414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5331">
                      <a:extLst>
                        <a:ext uri="{9D8B030D-6E8A-4147-A177-3AD203B41FA5}">
                          <a16:colId xmlns:a16="http://schemas.microsoft.com/office/drawing/2014/main" val="1385934974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2513644587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1899379858"/>
                        </a:ext>
                      </a:extLst>
                    </a:gridCol>
                    <a:gridCol w="1633700">
                      <a:extLst>
                        <a:ext uri="{9D8B030D-6E8A-4147-A177-3AD203B41FA5}">
                          <a16:colId xmlns:a16="http://schemas.microsoft.com/office/drawing/2014/main" val="4083439759"/>
                        </a:ext>
                      </a:extLst>
                    </a:gridCol>
                  </a:tblGrid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Methods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Accuracy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Sensitivity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Specificity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9388198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HL; baseline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93.15±0.32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97.74±0.36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88.49±0.88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75200505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 err="1">
                              <a:effectLst/>
                            </a:rPr>
                            <a:t>pSL</a:t>
                          </a:r>
                          <a:r>
                            <a:rPr lang="en-US" sz="1400" kern="1200" dirty="0">
                              <a:effectLst/>
                            </a:rPr>
                            <a:t> (α=0.2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94.19±0.37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97.65±0.91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90.69±0.46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84017501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 err="1">
                              <a:effectLst/>
                            </a:rPr>
                            <a:t>HL+MixPatch</a:t>
                          </a:r>
                          <a:r>
                            <a:rPr lang="en-US" sz="1400" kern="120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nor/>
                                </m:rPr>
                                <a:rPr lang="en-US" sz="1400" kern="1200">
                                  <a:effectLst/>
                                </a:rPr>
                                <m:t>=0.2</m:t>
                              </m:r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5)</m:t>
                              </m:r>
                            </m:oMath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97.51±0.05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97.62±0.04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97.41±0.10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1919566"/>
                      </a:ext>
                    </a:extLst>
                  </a:tr>
                  <a:tr h="161925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 err="1">
                              <a:effectLst/>
                            </a:rPr>
                            <a:t>pLS+MixPatch</a:t>
                          </a:r>
                          <a:r>
                            <a:rPr lang="en-US" sz="1400" kern="120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nor/>
                                </m:rPr>
                                <a:rPr lang="en-US" sz="1400" kern="1200">
                                  <a:effectLst/>
                                </a:rPr>
                                <m:t>=0.2</m:t>
                              </m:r>
                              <m:r>
                                <a:rPr lang="en-US" sz="1400" kern="1200">
                                  <a:effectLst/>
                                  <a:latin typeface="Cambria Math" panose="02040503050406030204" pitchFamily="18" charset="0"/>
                                </a:rPr>
                                <m:t>5)</m:t>
                              </m:r>
                            </m:oMath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97.85±0.06</m:t>
                                </m:r>
                              </m:oMath>
                            </m:oMathPara>
                          </a14:m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97.26±0.12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98.44±0.13</m:t>
                                </m:r>
                              </m:oMath>
                            </m:oMathPara>
                          </a14:m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굴림" panose="020B0600000101010101" pitchFamily="50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268283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632382"/>
                  </p:ext>
                </p:extLst>
              </p:nvPr>
            </p:nvGraphicFramePr>
            <p:xfrm>
              <a:off x="1100018" y="5301208"/>
              <a:ext cx="7102497" cy="11414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5331">
                      <a:extLst>
                        <a:ext uri="{9D8B030D-6E8A-4147-A177-3AD203B41FA5}">
                          <a16:colId xmlns:a16="http://schemas.microsoft.com/office/drawing/2014/main" val="1385934974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2513644587"/>
                        </a:ext>
                      </a:extLst>
                    </a:gridCol>
                    <a:gridCol w="1631733">
                      <a:extLst>
                        <a:ext uri="{9D8B030D-6E8A-4147-A177-3AD203B41FA5}">
                          <a16:colId xmlns:a16="http://schemas.microsoft.com/office/drawing/2014/main" val="1899379858"/>
                        </a:ext>
                      </a:extLst>
                    </a:gridCol>
                    <a:gridCol w="1633700">
                      <a:extLst>
                        <a:ext uri="{9D8B030D-6E8A-4147-A177-3AD203B41FA5}">
                          <a16:colId xmlns:a16="http://schemas.microsoft.com/office/drawing/2014/main" val="4083439759"/>
                        </a:ext>
                      </a:extLst>
                    </a:gridCol>
                  </a:tblGrid>
                  <a:tr h="228283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Methods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Accuracy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Sensitivity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>
                              <a:effectLst/>
                            </a:rPr>
                            <a:t>Specificity</a:t>
                          </a:r>
                          <a:endParaRPr lang="ko-KR" sz="11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9388198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kern="1200" dirty="0">
                              <a:effectLst/>
                            </a:rPr>
                            <a:t>HL; baseline</a:t>
                          </a:r>
                          <a:endParaRPr lang="ko-KR" sz="11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129730" r="-201493" b="-3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129730" r="-101493" b="-3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129730" r="-1493" b="-3432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5200505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" t="-223684" r="-223204" b="-2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223684" r="-201493" b="-2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223684" r="-101493" b="-2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223684" r="-1493" b="-23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017501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" t="-332432" r="-223204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332432" r="-201493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332432" r="-101493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332432" r="-1493" b="-140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919566"/>
                      </a:ext>
                    </a:extLst>
                  </a:tr>
                  <a:tr h="2282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" t="-421053" r="-223204" b="-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5448" t="-421053" r="-201493" b="-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5448" t="-421053" r="-101493" b="-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5448" t="-421053" r="-1493" b="-3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8283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모서리가 둥근 직사각형 11"/>
          <p:cNvSpPr/>
          <p:nvPr/>
        </p:nvSpPr>
        <p:spPr>
          <a:xfrm>
            <a:off x="1100018" y="2156281"/>
            <a:ext cx="7102497" cy="3000911"/>
          </a:xfrm>
          <a:prstGeom prst="roundRect">
            <a:avLst>
              <a:gd name="adj" fmla="val 7462"/>
            </a:avLst>
          </a:prstGeom>
          <a:noFill/>
          <a:ln w="1270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grayscl/>
          </a:blip>
          <a:srcRect b="6395"/>
          <a:stretch/>
        </p:blipFill>
        <p:spPr>
          <a:xfrm>
            <a:off x="6948264" y="1485485"/>
            <a:ext cx="2020314" cy="11691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85558" y="1449395"/>
            <a:ext cx="1564649" cy="463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602462" y="1568780"/>
            <a:ext cx="288032" cy="2245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63932" y="6478391"/>
            <a:ext cx="6532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 [</a:t>
            </a:r>
            <a:r>
              <a:rPr lang="ko-KR" altLang="en-US" sz="1100" dirty="0"/>
              <a:t>단계 </a:t>
            </a:r>
            <a:r>
              <a:rPr lang="en-US" altLang="ko-KR" sz="1100" dirty="0"/>
              <a:t>1]</a:t>
            </a:r>
            <a:r>
              <a:rPr lang="ko-KR" altLang="en-US" sz="1100" dirty="0"/>
              <a:t>은 위장 모델에만 적용 </a:t>
            </a:r>
            <a:r>
              <a:rPr lang="en-US" altLang="ko-KR" sz="1100" dirty="0"/>
              <a:t>(</a:t>
            </a:r>
            <a:r>
              <a:rPr lang="ko-KR" altLang="en-US" sz="1100" dirty="0"/>
              <a:t>대장 모델에는 적합하지 않음을 실험적으로 확인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630469" y="91051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단계 핵심 기술</a:t>
            </a:r>
          </a:p>
        </p:txBody>
      </p:sp>
    </p:spTree>
    <p:extLst>
      <p:ext uri="{BB962C8B-B14F-4D97-AF65-F5344CB8AC3E}">
        <p14:creationId xmlns:p14="http://schemas.microsoft.com/office/powerpoint/2010/main" val="1630009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34699" y="745092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34699" y="814383"/>
            <a:ext cx="7701339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단계의 주요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개발 기술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Noise filtering (DAC)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weakly annotation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에서 강한 효과를 보임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 위장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Loss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값을 기준으로 학습에 도움이 되는 유효한 패치들을 분류해 내고 저장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패치 분류기의 성능 향상을 보임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 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36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32113" y="2370169"/>
            <a:ext cx="3816248" cy="189337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348880"/>
            <a:ext cx="4300921" cy="365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76369" y="481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>
            <a:grayscl/>
          </a:blip>
          <a:srcRect b="6395"/>
          <a:stretch/>
        </p:blipFill>
        <p:spPr>
          <a:xfrm>
            <a:off x="6938484" y="976576"/>
            <a:ext cx="2020314" cy="125030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875778" y="1353649"/>
            <a:ext cx="1564649" cy="49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6592682" y="1489606"/>
            <a:ext cx="288032" cy="2401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60545" y="2398636"/>
            <a:ext cx="4302490" cy="1823214"/>
          </a:xfrm>
          <a:prstGeom prst="rect">
            <a:avLst/>
          </a:prstGeom>
          <a:noFill/>
          <a:ln w="31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196210"/>
                  </p:ext>
                </p:extLst>
              </p:nvPr>
            </p:nvGraphicFramePr>
            <p:xfrm>
              <a:off x="460544" y="4337129"/>
              <a:ext cx="4309252" cy="159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218">
                      <a:extLst>
                        <a:ext uri="{9D8B030D-6E8A-4147-A177-3AD203B41FA5}">
                          <a16:colId xmlns:a16="http://schemas.microsoft.com/office/drawing/2014/main" val="3889622788"/>
                        </a:ext>
                      </a:extLst>
                    </a:gridCol>
                    <a:gridCol w="1701034">
                      <a:extLst>
                        <a:ext uri="{9D8B030D-6E8A-4147-A177-3AD203B41FA5}">
                          <a16:colId xmlns:a16="http://schemas.microsoft.com/office/drawing/2014/main" val="491204971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406854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Classes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Accuracy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822528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3 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Baseline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Cleaned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5897680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91.63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97.30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624565"/>
                      </a:ext>
                    </a:extLst>
                  </a:tr>
                  <a:tr h="1828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/>
                            <a:t>4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Baseline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kern="100" dirty="0">
                              <a:effectLst/>
                            </a:rPr>
                            <a:t>Cleaned Data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kern="100" dirty="0">
                              <a:effectLst/>
                            </a:rPr>
                            <a:t>)</a:t>
                          </a:r>
                          <a:endParaRPr lang="ko-KR" altLang="ko-KR" sz="2000" kern="100" dirty="0"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2335742"/>
                      </a:ext>
                    </a:extLst>
                  </a:tr>
                  <a:tr h="1828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73.38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97.50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77642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표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196210"/>
                  </p:ext>
                </p:extLst>
              </p:nvPr>
            </p:nvGraphicFramePr>
            <p:xfrm>
              <a:off x="460544" y="4337129"/>
              <a:ext cx="4309252" cy="159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218">
                      <a:extLst>
                        <a:ext uri="{9D8B030D-6E8A-4147-A177-3AD203B41FA5}">
                          <a16:colId xmlns:a16="http://schemas.microsoft.com/office/drawing/2014/main" val="3889622788"/>
                        </a:ext>
                      </a:extLst>
                    </a:gridCol>
                    <a:gridCol w="1701034">
                      <a:extLst>
                        <a:ext uri="{9D8B030D-6E8A-4147-A177-3AD203B41FA5}">
                          <a16:colId xmlns:a16="http://schemas.microsoft.com/office/drawing/2014/main" val="491204971"/>
                        </a:ext>
                      </a:extLst>
                    </a:gridCol>
                    <a:gridCol w="1836000">
                      <a:extLst>
                        <a:ext uri="{9D8B030D-6E8A-4147-A177-3AD203B41FA5}">
                          <a16:colId xmlns:a16="http://schemas.microsoft.com/office/drawing/2014/main" val="406854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 smtClean="0"/>
                            <a:t>Classes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 smtClean="0"/>
                            <a:t>Accuracy</a:t>
                          </a:r>
                          <a:endParaRPr lang="ko-KR" altLang="en-US" sz="11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82252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3 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5878" t="-124000" r="-109677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4768" t="-124000" r="-1325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5897680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91.63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97.30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3624565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smtClean="0"/>
                            <a:t>4</a:t>
                          </a:r>
                          <a:endParaRPr lang="ko-KR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5878" t="-326000" r="-10967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4768" t="-326000" r="-1325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2335742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73.38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97.50</a:t>
                          </a:r>
                          <a:endParaRPr lang="ko-KR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77642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TextBox 44"/>
          <p:cNvSpPr txBox="1"/>
          <p:nvPr/>
        </p:nvSpPr>
        <p:spPr>
          <a:xfrm>
            <a:off x="611560" y="5968987"/>
            <a:ext cx="5143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New U </a:t>
            </a:r>
            <a:r>
              <a:rPr lang="ko-KR" altLang="en-US" sz="1400" dirty="0"/>
              <a:t>그룹은 특징이 조금 더 명확해 보임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17" name="제목 3"/>
          <p:cNvSpPr txBox="1">
            <a:spLocks/>
          </p:cNvSpPr>
          <p:nvPr/>
        </p:nvSpPr>
        <p:spPr>
          <a:xfrm>
            <a:off x="323528" y="205050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단계 핵심 기술</a:t>
            </a:r>
          </a:p>
        </p:txBody>
      </p:sp>
    </p:spTree>
    <p:extLst>
      <p:ext uri="{BB962C8B-B14F-4D97-AF65-F5344CB8AC3E}">
        <p14:creationId xmlns:p14="http://schemas.microsoft.com/office/powerpoint/2010/main" val="3901213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3" y="2338843"/>
            <a:ext cx="6446779" cy="426682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191" y="4433216"/>
            <a:ext cx="2047444" cy="202454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>
            <a:grayscl/>
          </a:blip>
          <a:srcRect b="6395"/>
          <a:stretch/>
        </p:blipFill>
        <p:spPr>
          <a:xfrm>
            <a:off x="7043720" y="1082809"/>
            <a:ext cx="2020314" cy="1250308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6981014" y="1879638"/>
            <a:ext cx="1564649" cy="49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>
            <a:off x="6697918" y="2015595"/>
            <a:ext cx="288032" cy="2401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/>
          <p:cNvCxnSpPr/>
          <p:nvPr/>
        </p:nvCxnSpPr>
        <p:spPr>
          <a:xfrm>
            <a:off x="444254" y="723739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bject 27"/>
          <p:cNvSpPr txBox="1"/>
          <p:nvPr/>
        </p:nvSpPr>
        <p:spPr>
          <a:xfrm>
            <a:off x="467544" y="792896"/>
            <a:ext cx="7701339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Feature-map CNN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각 패치를 분류 정보 뿐만 아니라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결과의 분포 값을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feature-map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의 형태로 재구성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Feature-map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다시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CNN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을 적용하여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위치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/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주변 정보를 고려하여 분류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슬라이드 분류 시 더 풍부한 정보를 고려함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/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높은 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성능</a:t>
            </a:r>
            <a:endParaRPr lang="en-US" altLang="ko-KR" sz="1400" spc="-35" dirty="0" smtClean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469900" lvl="1"/>
            <a:endParaRPr lang="en-US" altLang="ko-KR" sz="1400" spc="-35" dirty="0" smtClean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/>
            <a:r>
              <a:rPr lang="en-US" altLang="ko-KR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패치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분류기는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완벽하지 않기 때문에 필연적으로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오류 패치들이 발생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/>
            <a:r>
              <a:rPr lang="en-US" altLang="ko-KR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병변으로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판독된 패치들의 개수 혹은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비율만을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판독의 근거로 사용하는데 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한계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192" y="2511063"/>
            <a:ext cx="2045440" cy="19221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0" y="6596390"/>
            <a:ext cx="5472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*</a:t>
            </a:r>
            <a:r>
              <a:rPr lang="ko-KR" altLang="en-US" sz="1100" b="1" dirty="0"/>
              <a:t>현재 </a:t>
            </a:r>
            <a:r>
              <a:rPr lang="en-US" altLang="ko-KR" sz="1100" b="1" dirty="0"/>
              <a:t>4 class </a:t>
            </a:r>
            <a:r>
              <a:rPr lang="ko-KR" altLang="en-US" sz="1100" b="1" dirty="0"/>
              <a:t>모델의 </a:t>
            </a:r>
            <a:r>
              <a:rPr lang="en-US" altLang="ko-KR" sz="1100" b="1" dirty="0"/>
              <a:t>U </a:t>
            </a:r>
            <a:r>
              <a:rPr lang="ko-KR" altLang="en-US" sz="1100" b="1" dirty="0"/>
              <a:t>그룹은 카테고리 및 데이터 업데이트가 필요함</a:t>
            </a:r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313643" y="266349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단계 핵심 기술</a:t>
            </a:r>
          </a:p>
        </p:txBody>
      </p:sp>
    </p:spTree>
    <p:extLst>
      <p:ext uri="{BB962C8B-B14F-4D97-AF65-F5344CB8AC3E}">
        <p14:creationId xmlns:p14="http://schemas.microsoft.com/office/powerpoint/2010/main" val="4007365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27"/>
          <p:cNvSpPr txBox="1"/>
          <p:nvPr/>
        </p:nvSpPr>
        <p:spPr>
          <a:xfrm>
            <a:off x="821034" y="877806"/>
            <a:ext cx="770133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Graph CNN: 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패치의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주변 정보를 활용하는 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접근법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으로 패치 분류 결과를 </a:t>
            </a:r>
            <a:r>
              <a:rPr lang="en-US" altLang="ko-KR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graph </a:t>
            </a:r>
            <a:r>
              <a:rPr lang="ko-KR" altLang="en-US" sz="14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형태로 변환함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16" y="1652312"/>
            <a:ext cx="6403416" cy="274824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353" y="4694904"/>
            <a:ext cx="2062177" cy="180844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3" y="4707824"/>
            <a:ext cx="2047444" cy="179552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259" y="4707824"/>
            <a:ext cx="2047444" cy="1795522"/>
          </a:xfrm>
          <a:prstGeom prst="rect">
            <a:avLst/>
          </a:prstGeom>
        </p:spPr>
      </p:pic>
      <p:sp>
        <p:nvSpPr>
          <p:cNvPr id="49" name="object 27"/>
          <p:cNvSpPr txBox="1"/>
          <p:nvPr/>
        </p:nvSpPr>
        <p:spPr>
          <a:xfrm>
            <a:off x="455958" y="6539236"/>
            <a:ext cx="16971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Threshold + Naive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0" name="object 27"/>
          <p:cNvSpPr txBox="1"/>
          <p:nvPr/>
        </p:nvSpPr>
        <p:spPr>
          <a:xfrm>
            <a:off x="2624259" y="6539267"/>
            <a:ext cx="16971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Graph CNN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object 27"/>
          <p:cNvSpPr txBox="1"/>
          <p:nvPr/>
        </p:nvSpPr>
        <p:spPr>
          <a:xfrm>
            <a:off x="6849353" y="6503346"/>
            <a:ext cx="16971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Graph CNN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027" y="4701364"/>
            <a:ext cx="2047444" cy="1795522"/>
          </a:xfrm>
          <a:prstGeom prst="rect">
            <a:avLst/>
          </a:prstGeom>
        </p:spPr>
      </p:pic>
      <p:sp>
        <p:nvSpPr>
          <p:cNvPr id="55" name="object 27"/>
          <p:cNvSpPr txBox="1"/>
          <p:nvPr/>
        </p:nvSpPr>
        <p:spPr>
          <a:xfrm>
            <a:off x="4771027" y="6503346"/>
            <a:ext cx="16971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Threshold + Naive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1882" y="4652522"/>
            <a:ext cx="4269821" cy="210215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711309" y="4656664"/>
            <a:ext cx="4269821" cy="21021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bject 27"/>
          <p:cNvSpPr txBox="1"/>
          <p:nvPr/>
        </p:nvSpPr>
        <p:spPr>
          <a:xfrm>
            <a:off x="401882" y="4378919"/>
            <a:ext cx="16971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Stomach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9" name="object 27"/>
          <p:cNvSpPr txBox="1"/>
          <p:nvPr/>
        </p:nvSpPr>
        <p:spPr>
          <a:xfrm>
            <a:off x="4770611" y="4400433"/>
            <a:ext cx="16971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Colon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821034" y="620688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238195" y="3926614"/>
            <a:ext cx="299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* </a:t>
            </a:r>
            <a:r>
              <a:rPr lang="ko-KR" altLang="en-US" sz="1400" b="1" dirty="0"/>
              <a:t>현재 </a:t>
            </a:r>
            <a:r>
              <a:rPr lang="en-US" altLang="ko-KR" sz="1400" b="1" dirty="0"/>
              <a:t>3class</a:t>
            </a:r>
            <a:r>
              <a:rPr lang="ko-KR" altLang="en-US" sz="1400" b="1" dirty="0"/>
              <a:t>는 개발 중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1304525" y="4234391"/>
            <a:ext cx="4707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오른쪽 화살표 2"/>
          <p:cNvSpPr/>
          <p:nvPr/>
        </p:nvSpPr>
        <p:spPr>
          <a:xfrm>
            <a:off x="2241172" y="6591101"/>
            <a:ext cx="344277" cy="150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6447604" y="6553438"/>
            <a:ext cx="344277" cy="150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3"/>
          <p:cNvSpPr txBox="1">
            <a:spLocks/>
          </p:cNvSpPr>
          <p:nvPr/>
        </p:nvSpPr>
        <p:spPr>
          <a:xfrm>
            <a:off x="740050" y="176465"/>
            <a:ext cx="8190003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단계 핵심 기술</a:t>
            </a:r>
            <a:endParaRPr lang="ko-KR" altLang="en-US" sz="1600" dirty="0">
              <a:solidFill>
                <a:srgbClr val="003300"/>
              </a:solidFill>
              <a:highlight>
                <a:srgbClr val="FFFF00"/>
              </a:highlight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30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21034" y="836712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몇가지 실험을 통해서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colon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모델의 성능 저하가 확인되었으며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원인을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2020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슬라이드로 추정함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(2020.11)</a:t>
            </a:r>
            <a:b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2020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슬라이드 판독을 위해서는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2020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슬라이드를 학습하는 것이 필요함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[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실험은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feature map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방식으로 진행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]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31724" y="1810731"/>
            <a:ext cx="1509582" cy="1436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96" y="1412776"/>
            <a:ext cx="2252188" cy="222699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184" y="1413148"/>
            <a:ext cx="2252188" cy="223203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920" y="1413148"/>
            <a:ext cx="2252188" cy="222699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96" y="4122147"/>
            <a:ext cx="2252188" cy="223203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483" y="4127186"/>
            <a:ext cx="2252188" cy="223203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920" y="4127186"/>
            <a:ext cx="2252188" cy="22269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8" name="object 27"/>
          <p:cNvSpPr txBox="1"/>
          <p:nvPr/>
        </p:nvSpPr>
        <p:spPr>
          <a:xfrm>
            <a:off x="1031632" y="3665515"/>
            <a:ext cx="210020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데이터셋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혼합 데이터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39" name="object 27"/>
          <p:cNvSpPr txBox="1"/>
          <p:nvPr/>
        </p:nvSpPr>
        <p:spPr>
          <a:xfrm>
            <a:off x="3426852" y="3617687"/>
            <a:ext cx="226976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2020 slide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만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step3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에서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학습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40" name="object 27"/>
          <p:cNvSpPr txBox="1"/>
          <p:nvPr/>
        </p:nvSpPr>
        <p:spPr>
          <a:xfrm>
            <a:off x="5796132" y="3602371"/>
            <a:ext cx="226976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2020 slide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만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step3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에서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학습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41" name="object 27"/>
          <p:cNvSpPr txBox="1"/>
          <p:nvPr/>
        </p:nvSpPr>
        <p:spPr>
          <a:xfrm>
            <a:off x="1063560" y="6347710"/>
            <a:ext cx="226976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추가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2020 slide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와 기존 데이터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42" name="object 27"/>
          <p:cNvSpPr txBox="1"/>
          <p:nvPr/>
        </p:nvSpPr>
        <p:spPr>
          <a:xfrm>
            <a:off x="3426184" y="6361422"/>
            <a:ext cx="210977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추가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2020 slide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를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patch classifier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학습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43" name="object 27"/>
          <p:cNvSpPr txBox="1"/>
          <p:nvPr/>
        </p:nvSpPr>
        <p:spPr>
          <a:xfrm>
            <a:off x="5759694" y="6371586"/>
            <a:ext cx="226976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2020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이전 슬라이드 데이터 셋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20" name="제목 3"/>
          <p:cNvSpPr txBox="1">
            <a:spLocks/>
          </p:cNvSpPr>
          <p:nvPr/>
        </p:nvSpPr>
        <p:spPr>
          <a:xfrm>
            <a:off x="630468" y="91051"/>
            <a:ext cx="8262011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슬라이드 성능 이슈 확인</a:t>
            </a:r>
          </a:p>
        </p:txBody>
      </p:sp>
    </p:spTree>
    <p:extLst>
      <p:ext uri="{BB962C8B-B14F-4D97-AF65-F5344CB8AC3E}">
        <p14:creationId xmlns:p14="http://schemas.microsoft.com/office/powerpoint/2010/main" val="280278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514093" y="862293"/>
            <a:ext cx="828904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최근까지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슬라이드 성능의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실험실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-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현업 차이를 줄이기 위해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다양한 변인들을 조사하고 해결을 시도함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변인 및 해결법은 아래 표와 같이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요약할수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있음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특히 슬라이드 촬영 정보 종합인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slide profile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의 일관성이 가장 중요한것으로 확인됨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14093" y="752137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3"/>
          <p:cNvSpPr txBox="1">
            <a:spLocks/>
          </p:cNvSpPr>
          <p:nvPr/>
        </p:nvSpPr>
        <p:spPr>
          <a:xfrm>
            <a:off x="323528" y="116632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슬라이드 성능 변인 조사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495182"/>
              </p:ext>
            </p:extLst>
          </p:nvPr>
        </p:nvGraphicFramePr>
        <p:xfrm>
          <a:off x="553667" y="1484784"/>
          <a:ext cx="8236072" cy="505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42">
                  <a:extLst>
                    <a:ext uri="{9D8B030D-6E8A-4147-A177-3AD203B41FA5}">
                      <a16:colId xmlns:a16="http://schemas.microsoft.com/office/drawing/2014/main" val="2072557260"/>
                    </a:ext>
                  </a:extLst>
                </a:gridCol>
                <a:gridCol w="1140956">
                  <a:extLst>
                    <a:ext uri="{9D8B030D-6E8A-4147-A177-3AD203B41FA5}">
                      <a16:colId xmlns:a16="http://schemas.microsoft.com/office/drawing/2014/main" val="53099024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4188315944"/>
                    </a:ext>
                  </a:extLst>
                </a:gridCol>
                <a:gridCol w="2172780">
                  <a:extLst>
                    <a:ext uri="{9D8B030D-6E8A-4147-A177-3AD203B41FA5}">
                      <a16:colId xmlns:a16="http://schemas.microsoft.com/office/drawing/2014/main" val="3779823329"/>
                    </a:ext>
                  </a:extLst>
                </a:gridCol>
                <a:gridCol w="2103327">
                  <a:extLst>
                    <a:ext uri="{9D8B030D-6E8A-4147-A177-3AD203B41FA5}">
                      <a16:colId xmlns:a16="http://schemas.microsoft.com/office/drawing/2014/main" val="1559952325"/>
                    </a:ext>
                  </a:extLst>
                </a:gridCol>
                <a:gridCol w="1086467">
                  <a:extLst>
                    <a:ext uri="{9D8B030D-6E8A-4147-A177-3AD203B41FA5}">
                      <a16:colId xmlns:a16="http://schemas.microsoft.com/office/drawing/2014/main" val="329167221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#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Solution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08984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OS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OS issue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Linux/window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성능 차이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Linux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모델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PNG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로 학습 및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733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슬라이드 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2020 slide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2020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슬라이드에서 지속적인 성능 저하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2020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제외한 데이터 셋 구축 및 학습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Slide profile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과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4371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Configuration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Zoom lv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특정 슬라이드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/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N-&gt;M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경향성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줌에 의해 핵이 커 보이는 경우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M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으로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Zoom lv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에 유연하게 대응 가능한 코드 수정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+ profile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정의</a:t>
                      </a:r>
                      <a:endParaRPr lang="en-US" altLang="ko-KR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Limit boundary=false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Slide profile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과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25025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Slide dimension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Slide dimension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이 일정하지 않은 슬라이드 확인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=&gt;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이미지 크기 차이 및 줌 레벨에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Limit boundary=false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일정한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profile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정의</a:t>
                      </a:r>
                      <a:endParaRPr lang="en-US" altLang="ko-KR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Slide profile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과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027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슬라이드 촬영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Slide Profile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촬영된 이미지의 품질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설정 등이 서로 상이함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sng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일정한 </a:t>
                      </a:r>
                      <a:r>
                        <a:rPr lang="en-US" altLang="ko-KR" sz="1200" u="sng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profile </a:t>
                      </a:r>
                      <a:r>
                        <a:rPr lang="ko-KR" altLang="en-US" sz="1200" u="sng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완료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/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씨젠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AI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연구팀과 협업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16618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Conversion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ea typeface="현대하모니 L" panose="0202060302010102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슬라이드 이미지의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converter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픽셀값의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 변화를 생성함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슬라이드 투입 이전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converting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ea typeface="현대하모니 L" panose="02020603020101020101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71505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23728" y="4957781"/>
            <a:ext cx="6679406" cy="7917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606624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606624" y="832060"/>
            <a:ext cx="770133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학습 조건을 동일하게 설정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최종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아키텍쳐에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따라서 학습한 </a:t>
            </a:r>
            <a:r>
              <a:rPr lang="ko-KR" altLang="en-US" sz="1400" b="1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위장 모델의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결과는 아래와 같음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395536" y="21823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주요 모델 성능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1" b="-198"/>
          <a:stretch/>
        </p:blipFill>
        <p:spPr>
          <a:xfrm>
            <a:off x="467544" y="1340768"/>
            <a:ext cx="8051803" cy="5305677"/>
          </a:xfrm>
          <a:prstGeom prst="rect">
            <a:avLst/>
          </a:prstGeom>
        </p:spPr>
      </p:pic>
      <p:sp>
        <p:nvSpPr>
          <p:cNvPr id="11" name="object 27"/>
          <p:cNvSpPr txBox="1"/>
          <p:nvPr/>
        </p:nvSpPr>
        <p:spPr>
          <a:xfrm>
            <a:off x="7069537" y="417383"/>
            <a:ext cx="223001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2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학습 데이터 조건 </a:t>
            </a:r>
            <a:r>
              <a:rPr lang="en-US" altLang="ko-KR" sz="12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|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 </a:t>
            </a:r>
            <a:r>
              <a:rPr lang="en-US" altLang="ko-KR" sz="12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profile,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 </a:t>
            </a:r>
            <a:r>
              <a:rPr lang="en-US" altLang="ko-KR" sz="12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configuration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converting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967689" y="407510"/>
            <a:ext cx="1737850" cy="758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701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606624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606624" y="853856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현재 대장 모델의 경우 공개 가능한 수준으로 평가 받았으며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해당 모델의 테스트 결과와 실제 생성된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히트맵의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양상을 아래와 같음 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395536" y="21823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주요 모델 성능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object 27"/>
          <p:cNvSpPr txBox="1"/>
          <p:nvPr/>
        </p:nvSpPr>
        <p:spPr>
          <a:xfrm>
            <a:off x="606624" y="1496889"/>
            <a:ext cx="223001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학습 데이터 조건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|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profile,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동일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configuration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converting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186" y="2549452"/>
            <a:ext cx="3063595" cy="2507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152236" y="4780106"/>
            <a:ext cx="1712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ea typeface="현대하모니 L" panose="02020603020101020101"/>
              </a:rPr>
              <a:t>2021S0184936020101</a:t>
            </a:r>
          </a:p>
        </p:txBody>
      </p:sp>
      <p:cxnSp>
        <p:nvCxnSpPr>
          <p:cNvPr id="14" name="꺾인 연결선 13"/>
          <p:cNvCxnSpPr>
            <a:endCxn id="2" idx="2"/>
          </p:cNvCxnSpPr>
          <p:nvPr/>
        </p:nvCxnSpPr>
        <p:spPr>
          <a:xfrm flipV="1">
            <a:off x="5496650" y="5057105"/>
            <a:ext cx="1827334" cy="676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94" y="2584866"/>
            <a:ext cx="4930148" cy="1823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93" y="4634234"/>
            <a:ext cx="4919157" cy="181910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65653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61651" y="3601408"/>
            <a:ext cx="6652825" cy="285192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539552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62026" y="840864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현재 선택 모델들이 서버에 설치되어 사용 가능하도록 함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각 모델은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씨젠의료재단의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서버와 연동되어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히트맵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정보를 제공함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이는 </a:t>
            </a:r>
            <a:r>
              <a:rPr lang="ko-KR" altLang="en-US" sz="1400" spc="-35" dirty="0" err="1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씨젠의료재단</a:t>
            </a:r>
            <a:r>
              <a:rPr lang="ko-KR" altLang="en-US" sz="1400" spc="-35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AI </a:t>
            </a:r>
            <a:r>
              <a:rPr lang="ko-KR" altLang="en-US" sz="1400" spc="-35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팀이 개발한 </a:t>
            </a:r>
            <a:r>
              <a:rPr lang="en-US" altLang="ko-KR" sz="1400" spc="-35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GUI </a:t>
            </a:r>
            <a:r>
              <a:rPr lang="ko-KR" altLang="en-US" sz="1400" spc="-35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프로그램을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통해서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사용자가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확인할수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있음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732298"/>
              </p:ext>
            </p:extLst>
          </p:nvPr>
        </p:nvGraphicFramePr>
        <p:xfrm>
          <a:off x="7449229" y="1422089"/>
          <a:ext cx="1368152" cy="217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407552791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Slide queue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3375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/>
                        <a:t>Id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9508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Slide_name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6517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Slide_path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73538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/>
                        <a:t>Anatomy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88714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Date_time_added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1750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Date_time_processed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93665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Slide_level_label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878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041622"/>
              </p:ext>
            </p:extLst>
          </p:nvPr>
        </p:nvGraphicFramePr>
        <p:xfrm>
          <a:off x="7449229" y="3637643"/>
          <a:ext cx="1368152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4075527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err="1"/>
                        <a:t>AI_prediction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33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/>
                        <a:t>Id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950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Model_version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651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Slide_name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73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/>
                        <a:t>Anatomy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88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X_scale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17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Y_scale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93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X_loc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381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y_loc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303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Patch_label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493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 err="1"/>
                        <a:t>Date_time</a:t>
                      </a:r>
                      <a:endParaRPr lang="ko-KR" alt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118784"/>
                  </a:ext>
                </a:extLst>
              </a:tr>
            </a:tbl>
          </a:graphicData>
        </a:graphic>
      </p:graphicFrame>
      <p:cxnSp>
        <p:nvCxnSpPr>
          <p:cNvPr id="16" name="꺾인 연결선 15"/>
          <p:cNvCxnSpPr>
            <a:stCxn id="17" idx="3"/>
            <a:endCxn id="8" idx="1"/>
          </p:cNvCxnSpPr>
          <p:nvPr/>
        </p:nvCxnSpPr>
        <p:spPr>
          <a:xfrm>
            <a:off x="7014476" y="1774025"/>
            <a:ext cx="434753" cy="737724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739121" y="1558001"/>
            <a:ext cx="275355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7" idx="3"/>
            <a:endCxn id="10" idx="1"/>
          </p:cNvCxnSpPr>
          <p:nvPr/>
        </p:nvCxnSpPr>
        <p:spPr>
          <a:xfrm>
            <a:off x="7014476" y="1774025"/>
            <a:ext cx="434753" cy="3250458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6395"/>
          <a:stretch/>
        </p:blipFill>
        <p:spPr>
          <a:xfrm>
            <a:off x="4058589" y="1525441"/>
            <a:ext cx="3175469" cy="18376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1" y="4933573"/>
            <a:ext cx="6627673" cy="14979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51" y="3882996"/>
            <a:ext cx="6487156" cy="80063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763610" y="3605962"/>
            <a:ext cx="4572000" cy="2742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*</a:t>
            </a:r>
            <a:r>
              <a:rPr lang="ko-KR" altLang="en-US" sz="1200" dirty="0">
                <a:solidFill>
                  <a:srgbClr val="FF0000"/>
                </a:solidFill>
              </a:rPr>
              <a:t>분류되지 않은 슬라이드는 </a:t>
            </a:r>
            <a:r>
              <a:rPr lang="en-US" altLang="ko-KR" sz="1200" dirty="0" err="1">
                <a:solidFill>
                  <a:srgbClr val="FF0000"/>
                </a:solidFill>
              </a:rPr>
              <a:t>slide_level_label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값이 </a:t>
            </a:r>
            <a:r>
              <a:rPr lang="en-US" altLang="ko-KR" sz="1200" dirty="0">
                <a:solidFill>
                  <a:srgbClr val="FF0000"/>
                </a:solidFill>
              </a:rPr>
              <a:t>null 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42694" y="3388905"/>
            <a:ext cx="34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79089" y="4749876"/>
            <a:ext cx="1066810" cy="21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AI_prediction</a:t>
            </a:r>
            <a:endParaRPr lang="ko-KR" altLang="en-US" sz="1100" dirty="0"/>
          </a:p>
        </p:txBody>
      </p:sp>
      <p:sp>
        <p:nvSpPr>
          <p:cNvPr id="39" name="직사각형 38"/>
          <p:cNvSpPr/>
          <p:nvPr/>
        </p:nvSpPr>
        <p:spPr>
          <a:xfrm>
            <a:off x="385673" y="3703458"/>
            <a:ext cx="1066810" cy="219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Slide </a:t>
            </a:r>
            <a:r>
              <a:rPr lang="en-US" altLang="ko-KR" sz="1100" dirty="0" err="1"/>
              <a:t>qeue</a:t>
            </a:r>
            <a:endParaRPr lang="ko-KR" altLang="en-US" sz="1100" dirty="0"/>
          </a:p>
        </p:txBody>
      </p:sp>
      <p:sp>
        <p:nvSpPr>
          <p:cNvPr id="20" name="제목 3"/>
          <p:cNvSpPr txBox="1">
            <a:spLocks/>
          </p:cNvSpPr>
          <p:nvPr/>
        </p:nvSpPr>
        <p:spPr>
          <a:xfrm>
            <a:off x="395536" y="21823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모델과 </a:t>
            </a:r>
            <a:r>
              <a:rPr lang="en-US" altLang="ko-KR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GUI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연동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81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4081" y="3732387"/>
            <a:ext cx="7704856" cy="1340828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837635" y="5093580"/>
            <a:ext cx="7130338" cy="12877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09863" y="142614"/>
            <a:ext cx="3224464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개요 및 목표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연구의 목적</a:t>
            </a:r>
          </a:p>
        </p:txBody>
      </p:sp>
      <p:sp>
        <p:nvSpPr>
          <p:cNvPr id="15" name="타원 14"/>
          <p:cNvSpPr/>
          <p:nvPr/>
        </p:nvSpPr>
        <p:spPr>
          <a:xfrm>
            <a:off x="1518899" y="5177976"/>
            <a:ext cx="1137426" cy="11374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타원 15"/>
          <p:cNvSpPr/>
          <p:nvPr/>
        </p:nvSpPr>
        <p:spPr>
          <a:xfrm>
            <a:off x="3762776" y="5175843"/>
            <a:ext cx="1137426" cy="11374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7" name="타원 16"/>
          <p:cNvSpPr/>
          <p:nvPr/>
        </p:nvSpPr>
        <p:spPr>
          <a:xfrm>
            <a:off x="5902225" y="5202133"/>
            <a:ext cx="1137426" cy="11374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518899" y="5498160"/>
            <a:ext cx="113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인공지능 </a:t>
            </a:r>
            <a:r>
              <a:rPr lang="en-US" altLang="ko-KR" sz="12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헬스케어 산업 대응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62776" y="5421391"/>
            <a:ext cx="113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신속하고 저렴한 의료시스템 개발 전략 확보 </a:t>
            </a:r>
            <a:endParaRPr lang="en-US" altLang="ko-KR" sz="12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88343" y="5527319"/>
            <a:ext cx="116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새로운 인공지능 헬스케어 분야 발굴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620688"/>
            <a:ext cx="599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27"/>
          <p:cNvSpPr txBox="1"/>
          <p:nvPr/>
        </p:nvSpPr>
        <p:spPr>
          <a:xfrm>
            <a:off x="808017" y="692696"/>
            <a:ext cx="794044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사업은 최신 인공지능 기술을 활용하여 생체 조직의 이상 유무를 자동적으로 판별하는 </a:t>
            </a:r>
            <a:r>
              <a:rPr lang="ko-KR" altLang="en-US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비전 검사 시스템의 개발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과 현재 씨젠에서 활용되고 있는 </a:t>
            </a:r>
            <a:r>
              <a:rPr lang="ko-KR" altLang="en-US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진단시스템의 현황 분석 및 개선 전략 제시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를 목표로함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05638" y="1167720"/>
            <a:ext cx="1894154" cy="12839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비전 검사 시스템 모델 연구 및 개발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05638" y="2513058"/>
            <a:ext cx="1894154" cy="12360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진단 시스템 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분석 및 개선 전략 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확보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52514" y="1167146"/>
            <a:ext cx="5178867" cy="1284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딥러닝</a:t>
            </a: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기술을 기반으로</a:t>
            </a:r>
            <a:r>
              <a:rPr lang="en-US" altLang="ko-KR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환자의 이상 유무를 자동적으로 판별하는 비전 검사 모델을 연구하고 개발</a:t>
            </a:r>
            <a:endParaRPr lang="en-US" altLang="ko-KR" sz="1400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endParaRPr lang="en-US" altLang="ko-KR" sz="600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전문가들에 의해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레이블링</a:t>
            </a:r>
            <a:r>
              <a:rPr lang="en-US" altLang="ko-KR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(labeling)</a:t>
            </a: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된 검사 데이터 샘플을 확보하고</a:t>
            </a:r>
            <a:r>
              <a:rPr lang="en-US" altLang="ko-KR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딥러닝</a:t>
            </a: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기반의 모델링을 수행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52514" y="2514037"/>
            <a:ext cx="5178867" cy="1238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진단시스템 개선을 위해</a:t>
            </a:r>
            <a:r>
              <a:rPr lang="en-US" altLang="ko-KR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내부 진단 시스템을 심화 분석하고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씨젠의</a:t>
            </a: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시스템 분석 전담 팀과의 협업을 통해</a:t>
            </a:r>
            <a:r>
              <a:rPr lang="en-US" altLang="ko-KR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개선 가능한 과정을 발굴하고자 함</a:t>
            </a:r>
            <a:endParaRPr lang="en-US" altLang="ko-KR" sz="1400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수집된 시스템정보를 기반으로 개선방안을 수립하여</a:t>
            </a:r>
            <a:r>
              <a:rPr lang="en-US" altLang="ko-KR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인공지능 모델의 적용 혹은 경험지식플랫폼을 활용한 시스템 개선 전략 수립</a:t>
            </a:r>
            <a:endParaRPr lang="en-US" altLang="ko-KR" sz="1400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99792" y="4025206"/>
            <a:ext cx="3202433" cy="26006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딥러닝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기반의 자동 판독 모델 개발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699793" y="4321064"/>
            <a:ext cx="3202432" cy="2600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진단 시스템 현황 분석 및 개선 전략 확보</a:t>
            </a:r>
          </a:p>
        </p:txBody>
      </p:sp>
    </p:spTree>
    <p:extLst>
      <p:ext uri="{BB962C8B-B14F-4D97-AF65-F5344CB8AC3E}">
        <p14:creationId xmlns:p14="http://schemas.microsoft.com/office/powerpoint/2010/main" val="1547789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606624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606624" y="853856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현재 대장 모델의 경우 공개 가능한 수준으로 평가 받았으며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해당 모델의 테스트 결과와 실제 생성된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히트맵의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양상은 아래와 같음 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395536" y="21823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주요 슬라이드 </a:t>
            </a:r>
            <a:r>
              <a:rPr lang="ko-KR" altLang="en-US" sz="1600" b="1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히트맵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709898"/>
            <a:ext cx="4933950" cy="4038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20072" y="5607317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2021S0184936020101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13D55B-4B31-4CA2-BC3E-EC52D02E3C6F}"/>
              </a:ext>
            </a:extLst>
          </p:cNvPr>
          <p:cNvSpPr/>
          <p:nvPr/>
        </p:nvSpPr>
        <p:spPr>
          <a:xfrm>
            <a:off x="827584" y="5790040"/>
            <a:ext cx="105452" cy="13300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8B848-9AC7-4AC5-84EE-FCA343EF79F4}"/>
              </a:ext>
            </a:extLst>
          </p:cNvPr>
          <p:cNvSpPr txBox="1"/>
          <p:nvPr/>
        </p:nvSpPr>
        <p:spPr>
          <a:xfrm>
            <a:off x="892363" y="5696826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:Dysplasia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4D88E9-42B6-4C8C-AAEF-E7D1AD6E42D7}"/>
              </a:ext>
            </a:extLst>
          </p:cNvPr>
          <p:cNvSpPr/>
          <p:nvPr/>
        </p:nvSpPr>
        <p:spPr>
          <a:xfrm>
            <a:off x="827584" y="5482263"/>
            <a:ext cx="116378" cy="1330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4D0B1-2E89-44E7-99DC-1BAF8F9C03EA}"/>
              </a:ext>
            </a:extLst>
          </p:cNvPr>
          <p:cNvSpPr txBox="1"/>
          <p:nvPr/>
        </p:nvSpPr>
        <p:spPr>
          <a:xfrm>
            <a:off x="899592" y="5377330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:Benign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3CC830-4381-49A7-9DF8-C0051E33BF53}"/>
              </a:ext>
            </a:extLst>
          </p:cNvPr>
          <p:cNvSpPr/>
          <p:nvPr/>
        </p:nvSpPr>
        <p:spPr>
          <a:xfrm>
            <a:off x="838510" y="6122530"/>
            <a:ext cx="105452" cy="133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C6B3B-C533-4020-83EF-CE2FB963DEC6}"/>
              </a:ext>
            </a:extLst>
          </p:cNvPr>
          <p:cNvSpPr txBox="1"/>
          <p:nvPr/>
        </p:nvSpPr>
        <p:spPr>
          <a:xfrm>
            <a:off x="877734" y="6019764"/>
            <a:ext cx="127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:Malignant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9656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606624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395536" y="21823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주요 슬라이드 </a:t>
            </a:r>
            <a:r>
              <a:rPr lang="ko-KR" altLang="en-US" sz="1600" b="1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히트맵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75" y="861110"/>
            <a:ext cx="6047506" cy="59364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83677" y="6530751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2021S0</a:t>
            </a:r>
            <a:r>
              <a:rPr lang="en-US" altLang="ko-KR" sz="1400" dirty="0"/>
              <a:t>137496010101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C97A37-3027-4D82-B65C-DE2393D241EF}"/>
              </a:ext>
            </a:extLst>
          </p:cNvPr>
          <p:cNvSpPr/>
          <p:nvPr/>
        </p:nvSpPr>
        <p:spPr>
          <a:xfrm>
            <a:off x="827584" y="5790040"/>
            <a:ext cx="105452" cy="13300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81A5BC-668A-48B7-B264-CBC0EE0558AA}"/>
              </a:ext>
            </a:extLst>
          </p:cNvPr>
          <p:cNvSpPr txBox="1"/>
          <p:nvPr/>
        </p:nvSpPr>
        <p:spPr>
          <a:xfrm>
            <a:off x="892363" y="5696826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:Dysplasia</a:t>
            </a:r>
            <a:endParaRPr lang="ko-KR" altLang="en-US" sz="1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521CA8-2E00-43BF-B53A-F50920018B79}"/>
              </a:ext>
            </a:extLst>
          </p:cNvPr>
          <p:cNvSpPr/>
          <p:nvPr/>
        </p:nvSpPr>
        <p:spPr>
          <a:xfrm>
            <a:off x="827584" y="5482263"/>
            <a:ext cx="116378" cy="1330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4F1ED3-7682-4947-A2D6-382317030A81}"/>
              </a:ext>
            </a:extLst>
          </p:cNvPr>
          <p:cNvSpPr txBox="1"/>
          <p:nvPr/>
        </p:nvSpPr>
        <p:spPr>
          <a:xfrm>
            <a:off x="899592" y="5377330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:Benign</a:t>
            </a:r>
            <a:endParaRPr lang="ko-KR" altLang="en-US" sz="14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8673EF3-804C-4569-B81C-8C06F01C735E}"/>
              </a:ext>
            </a:extLst>
          </p:cNvPr>
          <p:cNvSpPr/>
          <p:nvPr/>
        </p:nvSpPr>
        <p:spPr>
          <a:xfrm>
            <a:off x="838510" y="6122530"/>
            <a:ext cx="105452" cy="133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256FCD-D6D6-4FDD-B9BD-D2F0A07EC0D8}"/>
              </a:ext>
            </a:extLst>
          </p:cNvPr>
          <p:cNvSpPr txBox="1"/>
          <p:nvPr/>
        </p:nvSpPr>
        <p:spPr>
          <a:xfrm>
            <a:off x="877734" y="6019764"/>
            <a:ext cx="127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:Malignant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2211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42119" y="6191586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:Dysplasia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606624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395536" y="21823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주요 슬라이드 </a:t>
            </a:r>
            <a:r>
              <a:rPr lang="ko-KR" altLang="en-US" sz="1600" b="1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히트맵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41946"/>
            <a:ext cx="3314700" cy="4048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162" y="1551459"/>
            <a:ext cx="2781300" cy="422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484784"/>
            <a:ext cx="2695575" cy="42957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516216" y="6249091"/>
            <a:ext cx="17764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2021S</a:t>
            </a:r>
            <a:r>
              <a:rPr lang="ko-KR" altLang="en-US" sz="1600" dirty="0"/>
              <a:t>013981603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8086" y="6278974"/>
            <a:ext cx="116378" cy="13300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55391" y="6278972"/>
            <a:ext cx="116378" cy="133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13580" y="6204710"/>
            <a:ext cx="123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:Malignant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47803" y="6265328"/>
            <a:ext cx="116378" cy="1330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5992" y="6177940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:Benign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9621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606624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395536" y="21823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주요 슬라이드 </a:t>
            </a:r>
            <a:r>
              <a:rPr lang="ko-KR" altLang="en-US" sz="1600" b="1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히트맵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17309" y="2883069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</a:t>
            </a:r>
            <a:r>
              <a:rPr lang="en-US" altLang="ko-KR" dirty="0"/>
              <a:t>018310801</a:t>
            </a:r>
            <a:r>
              <a:rPr lang="ko-KR" altLang="en-US" dirty="0"/>
              <a:t> </a:t>
            </a:r>
            <a:r>
              <a:rPr lang="en-US" altLang="ko-KR" dirty="0"/>
              <a:t>[N   N]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08042" y="2897319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0183093010101</a:t>
            </a:r>
            <a:r>
              <a:rPr lang="en-US" altLang="ko-KR" dirty="0"/>
              <a:t>[D   D]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15" y="3655159"/>
            <a:ext cx="2640482" cy="25328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76" y="3711577"/>
            <a:ext cx="3603260" cy="109471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97" y="4879020"/>
            <a:ext cx="3785039" cy="1082594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071469" y="2883069"/>
            <a:ext cx="0" cy="3210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27"/>
          <p:cNvSpPr txBox="1"/>
          <p:nvPr/>
        </p:nvSpPr>
        <p:spPr>
          <a:xfrm>
            <a:off x="577314" y="780083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주변 정보 활용 모델의 효과를 증명하는 예시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랜덤 히트가 일관성 없이 발생하는 경우를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으로 잘 분류한 케이스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적은 수의 히트를 보였으나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군집 정보를 확인하여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D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로 잘 분류한 케이스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6626" y="3293037"/>
            <a:ext cx="18796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모델이 </a:t>
            </a:r>
            <a:r>
              <a:rPr lang="ko-KR" altLang="en-US" sz="11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랜덤 히트를 </a:t>
            </a:r>
            <a:r>
              <a:rPr lang="ko-KR" altLang="en-US" sz="11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파악한 경우</a:t>
            </a:r>
            <a:endParaRPr lang="ko-KR" altLang="en-US" sz="1100" dirty="0"/>
          </a:p>
        </p:txBody>
      </p:sp>
      <p:sp>
        <p:nvSpPr>
          <p:cNvPr id="24" name="직사각형 23"/>
          <p:cNvSpPr/>
          <p:nvPr/>
        </p:nvSpPr>
        <p:spPr>
          <a:xfrm>
            <a:off x="4427983" y="3282797"/>
            <a:ext cx="18796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모델이 </a:t>
            </a:r>
            <a:r>
              <a:rPr lang="ko-KR" altLang="en-US" sz="11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군집 정보를 </a:t>
            </a:r>
            <a:r>
              <a:rPr lang="ko-KR" altLang="en-US" sz="11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확인한 경우</a:t>
            </a:r>
            <a:endParaRPr lang="ko-KR" altLang="en-US" sz="11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370" y="1415481"/>
            <a:ext cx="1381125" cy="1371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931" y="1380113"/>
            <a:ext cx="1952625" cy="14097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606625" y="1279662"/>
            <a:ext cx="6917704" cy="1562771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0202" y="1306373"/>
            <a:ext cx="2988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군집 정보 확인 기술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주변 정보 고려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패치 별 점수 고려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49583" y="2505202"/>
            <a:ext cx="1673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Graph-CNN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84633" y="2464353"/>
            <a:ext cx="200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Feature-cube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A34CF-90B8-4D1D-A140-89DA9E67F4AE}"/>
              </a:ext>
            </a:extLst>
          </p:cNvPr>
          <p:cNvSpPr txBox="1"/>
          <p:nvPr/>
        </p:nvSpPr>
        <p:spPr>
          <a:xfrm>
            <a:off x="1542119" y="6322966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:Dysplasia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C63F5C-7CF0-403E-BB26-7DBB59532B24}"/>
              </a:ext>
            </a:extLst>
          </p:cNvPr>
          <p:cNvSpPr/>
          <p:nvPr/>
        </p:nvSpPr>
        <p:spPr>
          <a:xfrm>
            <a:off x="1488086" y="6410354"/>
            <a:ext cx="116378" cy="13300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C6151D-3AAD-458A-AB7A-8AE2354B72A5}"/>
              </a:ext>
            </a:extLst>
          </p:cNvPr>
          <p:cNvSpPr/>
          <p:nvPr/>
        </p:nvSpPr>
        <p:spPr>
          <a:xfrm>
            <a:off x="2555391" y="6410352"/>
            <a:ext cx="116378" cy="133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AD5E0C-54DB-45B8-B655-6F778DD6F9D6}"/>
              </a:ext>
            </a:extLst>
          </p:cNvPr>
          <p:cNvSpPr txBox="1"/>
          <p:nvPr/>
        </p:nvSpPr>
        <p:spPr>
          <a:xfrm>
            <a:off x="2613580" y="6336090"/>
            <a:ext cx="123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:Malignant</a:t>
            </a:r>
            <a:endParaRPr lang="ko-KR" altLang="en-US" sz="14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B419FE-C788-4944-A4E6-40FA562089E1}"/>
              </a:ext>
            </a:extLst>
          </p:cNvPr>
          <p:cNvSpPr/>
          <p:nvPr/>
        </p:nvSpPr>
        <p:spPr>
          <a:xfrm>
            <a:off x="647803" y="6396708"/>
            <a:ext cx="116378" cy="1330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998114-AACD-4752-83C6-7556DDB9794A}"/>
              </a:ext>
            </a:extLst>
          </p:cNvPr>
          <p:cNvSpPr txBox="1"/>
          <p:nvPr/>
        </p:nvSpPr>
        <p:spPr>
          <a:xfrm>
            <a:off x="705992" y="6309320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:Benign</a:t>
            </a:r>
            <a:endParaRPr lang="ko-KR" altLang="en-US" sz="14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011112" y="3068960"/>
            <a:ext cx="2934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7036155" y="3098437"/>
            <a:ext cx="2934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97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14673" y="736165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현재 개발된 핵심 기술들은 아래 표와 같이 요약할 수 있으며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위장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-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대장 및 각 단계별 정보를 포함함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대장의 경우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 </a:t>
            </a:r>
            <a:r>
              <a:rPr lang="en-US" altLang="ko-KR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mixpatch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를 사용하지 않음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02398"/>
              </p:ext>
            </p:extLst>
          </p:nvPr>
        </p:nvGraphicFramePr>
        <p:xfrm>
          <a:off x="821034" y="1382496"/>
          <a:ext cx="7524728" cy="4801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973">
                  <a:extLst>
                    <a:ext uri="{9D8B030D-6E8A-4147-A177-3AD203B41FA5}">
                      <a16:colId xmlns:a16="http://schemas.microsoft.com/office/drawing/2014/main" val="3979893138"/>
                    </a:ext>
                  </a:extLst>
                </a:gridCol>
                <a:gridCol w="801721">
                  <a:extLst>
                    <a:ext uri="{9D8B030D-6E8A-4147-A177-3AD203B41FA5}">
                      <a16:colId xmlns:a16="http://schemas.microsoft.com/office/drawing/2014/main" val="2016001960"/>
                    </a:ext>
                  </a:extLst>
                </a:gridCol>
                <a:gridCol w="1406095">
                  <a:extLst>
                    <a:ext uri="{9D8B030D-6E8A-4147-A177-3AD203B41FA5}">
                      <a16:colId xmlns:a16="http://schemas.microsoft.com/office/drawing/2014/main" val="1181238870"/>
                    </a:ext>
                  </a:extLst>
                </a:gridCol>
                <a:gridCol w="2072140">
                  <a:extLst>
                    <a:ext uri="{9D8B030D-6E8A-4147-A177-3AD203B41FA5}">
                      <a16:colId xmlns:a16="http://schemas.microsoft.com/office/drawing/2014/main" val="1821289770"/>
                    </a:ext>
                  </a:extLst>
                </a:gridCol>
                <a:gridCol w="714245">
                  <a:extLst>
                    <a:ext uri="{9D8B030D-6E8A-4147-A177-3AD203B41FA5}">
                      <a16:colId xmlns:a16="http://schemas.microsoft.com/office/drawing/2014/main" val="380758793"/>
                    </a:ext>
                  </a:extLst>
                </a:gridCol>
                <a:gridCol w="929554">
                  <a:extLst>
                    <a:ext uri="{9D8B030D-6E8A-4147-A177-3AD203B41FA5}">
                      <a16:colId xmlns:a16="http://schemas.microsoft.com/office/drawing/2014/main" val="182278192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286092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주요 개발 기술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 모델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151025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위장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Mixpatch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Overconfidence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완화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높은 성능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98.79% (3c)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7281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LossDiff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00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Dac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Weakly annotation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높은 성능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98.11% (3c)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97.30% (4c)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538410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Naïve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bayes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패치 수의 분포 기반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rgbClr val="0033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93.01% (3c)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73.97% (4c)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886407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Naïve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bayes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threshold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분포 기반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변수 포함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91.05% (4c)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7645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Graph-CNN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조직 주변 정보 고려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높은 성능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94.66%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(3c)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93.59% (4c)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61365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-map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조직 주변 정보 고려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높은 성능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96.00% (3C)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6294"/>
                  </a:ext>
                </a:extLst>
              </a:tr>
              <a:tr h="4680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대장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 생략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5716823"/>
                  </a:ext>
                </a:extLst>
              </a:tr>
              <a:tr h="123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LossDiff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Dac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Weakly annotation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높은 성능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lt"/>
                        </a:rPr>
                        <a:t>96.44% (3c)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135766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Naïve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bayes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threshold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분포 기반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조정 변수 포함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64.05% (4c)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16510346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Graph-CNN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조직 주변 정보 고려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높은 성능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92.05%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(4c)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41116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Feature-map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조직 주변 정보 고려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높은 성능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dirty="0">
                          <a:solidFill>
                            <a:srgbClr val="0033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96.00% (3c)</a:t>
                      </a:r>
                    </a:p>
                    <a:p>
                      <a:pPr algn="l" latinLnBrk="1"/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95.50% (4c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56934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36296" y="6309320"/>
            <a:ext cx="110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*c=class</a:t>
            </a:r>
            <a:endParaRPr lang="ko-KR" altLang="en-US" dirty="0"/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685800" y="258418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핵심 기술 및 정보 요약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47016" y="1731506"/>
            <a:ext cx="6098746" cy="822157"/>
          </a:xfrm>
          <a:prstGeom prst="rect">
            <a:avLst/>
          </a:prstGeom>
          <a:noFill/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47016" y="3744960"/>
            <a:ext cx="6098746" cy="368484"/>
          </a:xfrm>
          <a:prstGeom prst="rect">
            <a:avLst/>
          </a:prstGeom>
          <a:noFill/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48288" y="4607893"/>
            <a:ext cx="6098746" cy="375891"/>
          </a:xfrm>
          <a:prstGeom prst="rect">
            <a:avLst/>
          </a:prstGeom>
          <a:noFill/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48288" y="5392672"/>
            <a:ext cx="6098746" cy="765447"/>
          </a:xfrm>
          <a:prstGeom prst="rect">
            <a:avLst/>
          </a:prstGeom>
          <a:noFill/>
          <a:ln w="28575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51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63847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01897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395536" y="854512"/>
            <a:ext cx="7701339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이전 개발된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4 class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모델에서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U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그룹에 대한 광범위한 발생에 대해서 개선이 필요함이 확인됨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추후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U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그룹 정의 및 데이터 정제를 통해서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개선을 계획하고 있음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또한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위장 모델에 대한 지속적인 업데이트를 계획하고 있음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023"/>
          <a:stretch/>
        </p:blipFill>
        <p:spPr>
          <a:xfrm>
            <a:off x="251520" y="1842722"/>
            <a:ext cx="4583336" cy="42263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2169845" y="6291831"/>
            <a:ext cx="116378" cy="13300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58464" y="6285008"/>
            <a:ext cx="116378" cy="13300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65142" y="6291829"/>
            <a:ext cx="116378" cy="1330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23331" y="6217567"/>
            <a:ext cx="1523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:Malignant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23878" y="6204443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:Dysplasia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16653" y="6197620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:Atypia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51239" y="6278185"/>
            <a:ext cx="116378" cy="1330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09428" y="6190797"/>
            <a:ext cx="99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:benign</a:t>
            </a:r>
            <a:endParaRPr lang="ko-KR" altLang="en-US" sz="1400" dirty="0"/>
          </a:p>
        </p:txBody>
      </p:sp>
      <p:sp>
        <p:nvSpPr>
          <p:cNvPr id="20" name="제목 3"/>
          <p:cNvSpPr txBox="1">
            <a:spLocks/>
          </p:cNvSpPr>
          <p:nvPr/>
        </p:nvSpPr>
        <p:spPr>
          <a:xfrm>
            <a:off x="367828" y="21823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업데이트 방향성 수립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060848"/>
            <a:ext cx="4076119" cy="35416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4974" y="5749576"/>
            <a:ext cx="230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ea typeface="현대하모니 L" panose="02020603020101020101"/>
              </a:rPr>
              <a:t>위장 모델 추가 업데이트</a:t>
            </a:r>
          </a:p>
        </p:txBody>
      </p:sp>
    </p:spTree>
    <p:extLst>
      <p:ext uri="{BB962C8B-B14F-4D97-AF65-F5344CB8AC3E}">
        <p14:creationId xmlns:p14="http://schemas.microsoft.com/office/powerpoint/2010/main" val="1319250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99592" y="1274264"/>
            <a:ext cx="17853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9552" y="5605866"/>
            <a:ext cx="7987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47664" y="2924944"/>
            <a:ext cx="57606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</a:t>
            </a:r>
            <a:r>
              <a:rPr lang="ko-KR" altLang="en-US" sz="32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차년도</a:t>
            </a:r>
            <a:endParaRPr lang="en-US" altLang="ko-KR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스캐너 이미지 기반의 조직 병리 자동 판독 모델 연구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</a:t>
            </a:r>
            <a:r>
              <a:rPr lang="en-US" altLang="ko-KR" u="sng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  <a:r>
              <a:rPr lang="ko-KR" altLang="en-US" u="sng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현미경 이미지 기반의 조직 병리 자동 판독 모델</a:t>
            </a:r>
          </a:p>
          <a:p>
            <a:pPr marL="285750" indent="-285750" algn="ctr">
              <a:buFontTx/>
              <a:buChar char="-"/>
            </a:pPr>
            <a:endParaRPr lang="ko-KR" altLang="en-US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000" y="771173"/>
            <a:ext cx="75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연구 과제 추진 내용</a:t>
            </a:r>
            <a:endParaRPr lang="en-US" altLang="ko-KR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716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43161" y="755215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진행 및 산출물 생성을 위한 장비와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작동도는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아래의 그림과 같다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현미경에 연결된 현미경 카메라로 사진을 촬영하고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Ai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가 설치된 컴퓨터에서 아웃풋 정보를 생성한다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7544" y="664121"/>
            <a:ext cx="450109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7388932" y="4192338"/>
            <a:ext cx="1495135" cy="1683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오른쪽 화살표 147"/>
          <p:cNvSpPr/>
          <p:nvPr/>
        </p:nvSpPr>
        <p:spPr>
          <a:xfrm>
            <a:off x="6102991" y="4359055"/>
            <a:ext cx="1441795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4885292" y="4183793"/>
            <a:ext cx="2105127" cy="1692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502" y="3280587"/>
            <a:ext cx="1872208" cy="211292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02" y="1640739"/>
            <a:ext cx="1040681" cy="123134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43" y="2600682"/>
            <a:ext cx="927598" cy="250860"/>
          </a:xfrm>
          <a:prstGeom prst="rect">
            <a:avLst/>
          </a:prstGeom>
        </p:spPr>
      </p:pic>
      <p:cxnSp>
        <p:nvCxnSpPr>
          <p:cNvPr id="153" name="꺾인 연결선 152"/>
          <p:cNvCxnSpPr>
            <a:stCxn id="151" idx="1"/>
            <a:endCxn id="150" idx="1"/>
          </p:cNvCxnSpPr>
          <p:nvPr/>
        </p:nvCxnSpPr>
        <p:spPr>
          <a:xfrm rot="10800000" flipV="1">
            <a:off x="857502" y="2256409"/>
            <a:ext cx="12700" cy="208063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137220" y="3684546"/>
            <a:ext cx="1037662" cy="2904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꺾인 연결선 154"/>
          <p:cNvCxnSpPr>
            <a:stCxn id="183" idx="0"/>
            <a:endCxn id="154" idx="3"/>
          </p:cNvCxnSpPr>
          <p:nvPr/>
        </p:nvCxnSpPr>
        <p:spPr>
          <a:xfrm rot="16200000" flipV="1">
            <a:off x="2231402" y="3773247"/>
            <a:ext cx="650156" cy="763195"/>
          </a:xfrm>
          <a:prstGeom prst="bentConnector2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538519" y="5433939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r>
              <a:rPr lang="ko-KR" altLang="en-US" sz="1200" b="1" dirty="0"/>
              <a:t>카메라가 장비된 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200" b="1" dirty="0"/>
              <a:t>현미경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963522" y="1619695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현미경 </a:t>
            </a:r>
            <a:r>
              <a:rPr lang="en-US" altLang="ko-KR" sz="1200" b="1" dirty="0"/>
              <a:t>: </a:t>
            </a:r>
            <a:r>
              <a:rPr lang="ko-KR" altLang="en-US" sz="1200" dirty="0"/>
              <a:t>전문의 조직 판독</a:t>
            </a:r>
            <a:endParaRPr lang="en-US" altLang="ko-KR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제품명</a:t>
            </a:r>
            <a:r>
              <a:rPr lang="en-US" altLang="ko-KR" sz="1200" dirty="0"/>
              <a:t>: Olympus BX53</a:t>
            </a:r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제조사</a:t>
            </a:r>
            <a:r>
              <a:rPr lang="en-US" altLang="ko-KR" sz="1200" dirty="0"/>
              <a:t>: Olympus</a:t>
            </a:r>
            <a:endParaRPr lang="ko-KR" altLang="en-US" sz="1200" dirty="0"/>
          </a:p>
        </p:txBody>
      </p:sp>
      <p:sp>
        <p:nvSpPr>
          <p:cNvPr id="158" name="TextBox 157"/>
          <p:cNvSpPr txBox="1"/>
          <p:nvPr/>
        </p:nvSpPr>
        <p:spPr>
          <a:xfrm>
            <a:off x="277051" y="6106899"/>
            <a:ext cx="330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현미경 카메라</a:t>
            </a:r>
            <a:r>
              <a:rPr lang="en-US" altLang="ko-KR" sz="1200" b="1" dirty="0"/>
              <a:t>: </a:t>
            </a:r>
            <a:r>
              <a:rPr lang="ko-KR" altLang="en-US" sz="1200" dirty="0"/>
              <a:t>전문의 판독 조직을 촬영</a:t>
            </a:r>
            <a:endParaRPr lang="en-US" altLang="ko-KR" sz="1200" b="1" dirty="0"/>
          </a:p>
          <a:p>
            <a:pPr algn="r"/>
            <a:r>
              <a:rPr lang="en-US" altLang="ko-KR" sz="1200" dirty="0"/>
              <a:t>*</a:t>
            </a:r>
            <a:r>
              <a:rPr lang="ko-KR" altLang="en-US" sz="1200" dirty="0"/>
              <a:t>제품명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Augmentiqs</a:t>
            </a:r>
            <a:r>
              <a:rPr lang="en-US" altLang="ko-KR" sz="1200" dirty="0"/>
              <a:t> digital pathology</a:t>
            </a:r>
            <a:endParaRPr lang="ko-KR" altLang="en-US" sz="1200" dirty="0"/>
          </a:p>
          <a:p>
            <a:pPr algn="r"/>
            <a:r>
              <a:rPr lang="en-US" altLang="ko-KR" sz="1200" dirty="0"/>
              <a:t>*</a:t>
            </a:r>
            <a:r>
              <a:rPr lang="ko-KR" altLang="en-US" sz="1200" dirty="0"/>
              <a:t>제조사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Augmentiqs</a:t>
            </a:r>
            <a:endParaRPr lang="ko-KR" altLang="en-US" sz="1200" dirty="0"/>
          </a:p>
        </p:txBody>
      </p:sp>
      <p:sp>
        <p:nvSpPr>
          <p:cNvPr id="159" name="TextBox 158"/>
          <p:cNvSpPr txBox="1"/>
          <p:nvPr/>
        </p:nvSpPr>
        <p:spPr>
          <a:xfrm>
            <a:off x="3533172" y="5216622"/>
            <a:ext cx="1411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*</a:t>
            </a:r>
            <a:r>
              <a:rPr lang="ko-KR" altLang="en-US" sz="1100" b="1" dirty="0"/>
              <a:t>카메라가 촬영한 </a:t>
            </a:r>
            <a:r>
              <a:rPr lang="en-US" altLang="ko-KR" sz="1100" b="1" dirty="0"/>
              <a:t>“</a:t>
            </a:r>
            <a:r>
              <a:rPr lang="ko-KR" altLang="en-US" sz="1100" b="1" dirty="0"/>
              <a:t>조직 이미지</a:t>
            </a:r>
            <a:r>
              <a:rPr lang="en-US" altLang="ko-KR" sz="1100" b="1" dirty="0"/>
              <a:t>”</a:t>
            </a:r>
            <a:endParaRPr lang="ko-KR" altLang="en-US" sz="1100" b="1" dirty="0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6"/>
          <a:srcRect l="10298" t="11695" r="23982" b="22032"/>
          <a:stretch/>
        </p:blipFill>
        <p:spPr>
          <a:xfrm>
            <a:off x="5436096" y="1474972"/>
            <a:ext cx="2297636" cy="1737712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6605953" y="3213556"/>
            <a:ext cx="1339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실제 사용 모습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5220072" y="1363651"/>
            <a:ext cx="2653620" cy="2098839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/>
          <p:cNvSpPr txBox="1"/>
          <p:nvPr/>
        </p:nvSpPr>
        <p:spPr>
          <a:xfrm>
            <a:off x="4879878" y="5946409"/>
            <a:ext cx="261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en-US" altLang="ko-KR" sz="1200" b="1" dirty="0"/>
              <a:t>AI </a:t>
            </a:r>
            <a:r>
              <a:rPr lang="ko-KR" altLang="en-US" sz="1200" b="1" dirty="0"/>
              <a:t>모델 설치 </a:t>
            </a:r>
            <a:r>
              <a:rPr lang="en-US" altLang="ko-KR" sz="1200" b="1" dirty="0"/>
              <a:t>PC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현재 촬영되는 이미지 표시</a:t>
            </a:r>
            <a:endParaRPr lang="en-US" altLang="ko-KR" sz="1200" dirty="0"/>
          </a:p>
          <a:p>
            <a:endParaRPr lang="ko-KR" altLang="en-US" sz="1200" dirty="0"/>
          </a:p>
        </p:txBody>
      </p:sp>
      <p:grpSp>
        <p:nvGrpSpPr>
          <p:cNvPr id="164" name="그룹 163"/>
          <p:cNvGrpSpPr/>
          <p:nvPr/>
        </p:nvGrpSpPr>
        <p:grpSpPr>
          <a:xfrm>
            <a:off x="4739910" y="4265853"/>
            <a:ext cx="2316330" cy="1702374"/>
            <a:chOff x="5077370" y="3384521"/>
            <a:chExt cx="3037347" cy="2302651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5935" y="3881690"/>
              <a:ext cx="1493813" cy="967062"/>
            </a:xfrm>
            <a:prstGeom prst="rect">
              <a:avLst/>
            </a:prstGeom>
          </p:spPr>
        </p:pic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06" b="89623" l="6071" r="96429">
                          <a14:foregroundMark x1="66786" y1="41509" x2="66786" y2="41509"/>
                          <a14:foregroundMark x1="79286" y1="46226" x2="79286" y2="46226"/>
                          <a14:foregroundMark x1="77857" y1="63679" x2="77857" y2="63679"/>
                          <a14:foregroundMark x1="80000" y1="68396" x2="80000" y2="68396"/>
                          <a14:foregroundMark x1="78929" y1="73585" x2="78929" y2="735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7370" y="3387467"/>
              <a:ext cx="3037347" cy="2299705"/>
            </a:xfrm>
            <a:prstGeom prst="rect">
              <a:avLst/>
            </a:prstGeom>
          </p:spPr>
        </p:pic>
        <p:sp>
          <p:nvSpPr>
            <p:cNvPr id="167" name="타원 166"/>
            <p:cNvSpPr/>
            <p:nvPr/>
          </p:nvSpPr>
          <p:spPr>
            <a:xfrm>
              <a:off x="6651964" y="3384521"/>
              <a:ext cx="684518" cy="684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0257" y="3441600"/>
              <a:ext cx="554980" cy="552870"/>
            </a:xfrm>
            <a:prstGeom prst="rect">
              <a:avLst/>
            </a:prstGeom>
          </p:spPr>
        </p:pic>
      </p:grpSp>
      <p:sp>
        <p:nvSpPr>
          <p:cNvPr id="169" name="직사각형 168"/>
          <p:cNvSpPr/>
          <p:nvPr/>
        </p:nvSpPr>
        <p:spPr>
          <a:xfrm>
            <a:off x="842044" y="1422076"/>
            <a:ext cx="1080178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현미경</a:t>
            </a:r>
            <a:endParaRPr lang="ko-KR" altLang="en-US" b="1" dirty="0"/>
          </a:p>
        </p:txBody>
      </p:sp>
      <p:sp>
        <p:nvSpPr>
          <p:cNvPr id="170" name="직사각형 169"/>
          <p:cNvSpPr/>
          <p:nvPr/>
        </p:nvSpPr>
        <p:spPr>
          <a:xfrm>
            <a:off x="4885291" y="3895075"/>
            <a:ext cx="2105127" cy="291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AI </a:t>
            </a:r>
            <a:r>
              <a:rPr lang="ko-KR" altLang="en-US" sz="1200" b="1" dirty="0"/>
              <a:t>설치 컴퓨터</a:t>
            </a:r>
            <a:endParaRPr lang="ko-KR" altLang="en-US" b="1" dirty="0"/>
          </a:p>
        </p:txBody>
      </p:sp>
      <p:sp>
        <p:nvSpPr>
          <p:cNvPr id="171" name="직사각형 170"/>
          <p:cNvSpPr/>
          <p:nvPr/>
        </p:nvSpPr>
        <p:spPr>
          <a:xfrm>
            <a:off x="7268057" y="6002165"/>
            <a:ext cx="18852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아웃풋 정보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조직 </a:t>
            </a:r>
            <a:r>
              <a:rPr lang="ko-KR" altLang="en-US" sz="1100" dirty="0" err="1"/>
              <a:t>병변의</a:t>
            </a:r>
            <a:r>
              <a:rPr lang="ko-KR" altLang="en-US" sz="1100" dirty="0"/>
              <a:t> 위치 표시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환자 단위의 분류 결과 표시</a:t>
            </a:r>
            <a:endParaRPr lang="en-US" altLang="ko-KR" sz="1100" dirty="0"/>
          </a:p>
        </p:txBody>
      </p:sp>
      <p:pic>
        <p:nvPicPr>
          <p:cNvPr id="172" name="Picture 24" descr="Patient Simple PNG Transparent Background, Free Download #9244 -  FreeIcons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1226" r="17183" b="4694"/>
          <a:stretch/>
        </p:blipFill>
        <p:spPr bwMode="auto">
          <a:xfrm>
            <a:off x="7419847" y="4948395"/>
            <a:ext cx="523452" cy="7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6" descr="확인 표시 체크 박스 녹색 - Pixabay의 무료 벡터 그래픽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039" y="5424494"/>
            <a:ext cx="392816" cy="40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3299" y="4449851"/>
            <a:ext cx="682769" cy="68734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5" name="꺾인 연결선 174"/>
          <p:cNvCxnSpPr>
            <a:stCxn id="174" idx="2"/>
            <a:endCxn id="172" idx="3"/>
          </p:cNvCxnSpPr>
          <p:nvPr/>
        </p:nvCxnSpPr>
        <p:spPr>
          <a:xfrm rot="5400000">
            <a:off x="8028128" y="5052364"/>
            <a:ext cx="171728" cy="3413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7547005" y="4181561"/>
            <a:ext cx="1327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병변</a:t>
            </a:r>
            <a:r>
              <a:rPr lang="ko-KR" altLang="en-US" sz="1050" b="1" dirty="0"/>
              <a:t> 위치 표시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871077" y="5543436"/>
            <a:ext cx="1327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환자 판독</a:t>
            </a:r>
          </a:p>
        </p:txBody>
      </p:sp>
      <p:sp>
        <p:nvSpPr>
          <p:cNvPr id="178" name="직사각형 177"/>
          <p:cNvSpPr/>
          <p:nvPr/>
        </p:nvSpPr>
        <p:spPr>
          <a:xfrm>
            <a:off x="7388932" y="3892225"/>
            <a:ext cx="1495135" cy="291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아웃풋 정보</a:t>
            </a:r>
            <a:endParaRPr lang="ko-KR" altLang="en-US" b="1" dirty="0"/>
          </a:p>
        </p:txBody>
      </p:sp>
      <p:sp>
        <p:nvSpPr>
          <p:cNvPr id="179" name="오른쪽 화살표 178"/>
          <p:cNvSpPr/>
          <p:nvPr/>
        </p:nvSpPr>
        <p:spPr>
          <a:xfrm>
            <a:off x="3605181" y="4359055"/>
            <a:ext cx="1439227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/>
          <p:cNvSpPr/>
          <p:nvPr/>
        </p:nvSpPr>
        <p:spPr>
          <a:xfrm>
            <a:off x="3796186" y="4260741"/>
            <a:ext cx="864096" cy="8996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9882" y="4332749"/>
            <a:ext cx="755703" cy="787190"/>
          </a:xfrm>
          <a:prstGeom prst="rect">
            <a:avLst/>
          </a:prstGeom>
        </p:spPr>
      </p:pic>
      <p:sp>
        <p:nvSpPr>
          <p:cNvPr id="182" name="직사각형 181"/>
          <p:cNvSpPr/>
          <p:nvPr/>
        </p:nvSpPr>
        <p:spPr>
          <a:xfrm>
            <a:off x="2288869" y="4479923"/>
            <a:ext cx="1298416" cy="151347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3" name="Picture 2" descr="Augmentiqs Digital Pathology - Augmented Reality Microscope - YouTube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278" b="72361" l="60547" r="9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61" t="2875" r="1225" b="26523"/>
          <a:stretch/>
        </p:blipFill>
        <p:spPr bwMode="auto">
          <a:xfrm>
            <a:off x="2370020" y="4479923"/>
            <a:ext cx="1136114" cy="11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4" descr="Augmentiqs - An Approved Inspirata Digital Pathology Partner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020" y="5454952"/>
            <a:ext cx="1136114" cy="56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직사각형 184"/>
          <p:cNvSpPr/>
          <p:nvPr/>
        </p:nvSpPr>
        <p:spPr>
          <a:xfrm>
            <a:off x="2288869" y="4186643"/>
            <a:ext cx="1298416" cy="2915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현미경 카메라</a:t>
            </a:r>
            <a:endParaRPr lang="ko-KR" altLang="en-US" b="1" dirty="0"/>
          </a:p>
        </p:txBody>
      </p:sp>
      <p:cxnSp>
        <p:nvCxnSpPr>
          <p:cNvPr id="186" name="직선 연결선 185"/>
          <p:cNvCxnSpPr/>
          <p:nvPr/>
        </p:nvCxnSpPr>
        <p:spPr>
          <a:xfrm>
            <a:off x="4371809" y="3659609"/>
            <a:ext cx="448732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3"/>
          <p:cNvSpPr txBox="1">
            <a:spLocks/>
          </p:cNvSpPr>
          <p:nvPr/>
        </p:nvSpPr>
        <p:spPr>
          <a:xfrm>
            <a:off x="367828" y="21823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장비 현황 및 작동도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240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686361" y="782546"/>
            <a:ext cx="7701339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진행을 위한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시스템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아키텍쳐는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아래와 같다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판독과정을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전문의가 촬영하고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촬영된 이미지는 노이즈 필터가 반응하여 유효 이미지 만을 저장한다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저장된 이미지는 이미지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분류기를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통해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병변의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유무를 확인하고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OD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모델에 의해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병변의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위치가 표시된다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최종적으로 환자의 분류가 이루어진다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32545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41" y="4393347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611405" y="4386166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00677" y="2302391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00676" y="2038870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257507" y="4497118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3" idx="3"/>
            <a:endCxn id="24" idx="2"/>
          </p:cNvCxnSpPr>
          <p:nvPr/>
        </p:nvCxnSpPr>
        <p:spPr>
          <a:xfrm flipV="1">
            <a:off x="3779912" y="3687573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4" idx="1"/>
            <a:endCxn id="23" idx="0"/>
          </p:cNvCxnSpPr>
          <p:nvPr/>
        </p:nvCxnSpPr>
        <p:spPr>
          <a:xfrm rot="10800000" flipV="1">
            <a:off x="3695659" y="2994982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692547" y="3126122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698571" y="2682047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39" y="2993922"/>
            <a:ext cx="423301" cy="388838"/>
          </a:xfrm>
          <a:prstGeom prst="rect">
            <a:avLst/>
          </a:prstGeom>
        </p:spPr>
      </p:pic>
      <p:cxnSp>
        <p:nvCxnSpPr>
          <p:cNvPr id="35" name="꺾인 연결선 34"/>
          <p:cNvCxnSpPr>
            <a:stCxn id="34" idx="3"/>
            <a:endCxn id="31" idx="1"/>
          </p:cNvCxnSpPr>
          <p:nvPr/>
        </p:nvCxnSpPr>
        <p:spPr>
          <a:xfrm>
            <a:off x="4335440" y="3188341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34" idx="3"/>
            <a:endCxn id="33" idx="1"/>
          </p:cNvCxnSpPr>
          <p:nvPr/>
        </p:nvCxnSpPr>
        <p:spPr>
          <a:xfrm flipV="1">
            <a:off x="4335440" y="2828064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369" y="2552866"/>
            <a:ext cx="346458" cy="25326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4052891" y="2628723"/>
            <a:ext cx="352451" cy="254108"/>
          </a:xfrm>
          <a:prstGeom prst="rect">
            <a:avLst/>
          </a:prstGeom>
        </p:spPr>
      </p:pic>
      <p:sp>
        <p:nvSpPr>
          <p:cNvPr id="41" name="object 27"/>
          <p:cNvSpPr txBox="1"/>
          <p:nvPr/>
        </p:nvSpPr>
        <p:spPr>
          <a:xfrm>
            <a:off x="3809595" y="2367037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42" name="아래쪽 화살표 41"/>
          <p:cNvSpPr/>
          <p:nvPr/>
        </p:nvSpPr>
        <p:spPr>
          <a:xfrm>
            <a:off x="4038246" y="2885692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>
            <a:off x="908140" y="2688858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871787" y="4320471"/>
            <a:ext cx="1079614" cy="77837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237" y="5128651"/>
            <a:ext cx="1080479" cy="78982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909540" y="2937163"/>
            <a:ext cx="881672" cy="576478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1140485" y="2246406"/>
            <a:ext cx="518813" cy="546741"/>
            <a:chOff x="836087" y="1652297"/>
            <a:chExt cx="1277288" cy="1266224"/>
          </a:xfrm>
        </p:grpSpPr>
        <p:sp>
          <p:nvSpPr>
            <p:cNvPr id="48" name="타원 47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535968" y="2590569"/>
            <a:ext cx="287517" cy="27230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98487" y="2100989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98487" y="1965239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0094" y="2385134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54" name="object 27"/>
          <p:cNvSpPr txBox="1"/>
          <p:nvPr/>
        </p:nvSpPr>
        <p:spPr>
          <a:xfrm>
            <a:off x="2069837" y="1960339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5" name="object 27"/>
          <p:cNvSpPr txBox="1"/>
          <p:nvPr/>
        </p:nvSpPr>
        <p:spPr>
          <a:xfrm>
            <a:off x="1853866" y="6005723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6" name="이등변 삼각형 55"/>
          <p:cNvSpPr/>
          <p:nvPr/>
        </p:nvSpPr>
        <p:spPr>
          <a:xfrm rot="5400000">
            <a:off x="2556242" y="4829232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658" y="2896350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꺾인 연결선 57"/>
          <p:cNvCxnSpPr>
            <a:stCxn id="53" idx="4"/>
            <a:endCxn id="57" idx="1"/>
          </p:cNvCxnSpPr>
          <p:nvPr/>
        </p:nvCxnSpPr>
        <p:spPr>
          <a:xfrm rot="16200000" flipH="1">
            <a:off x="2624654" y="2902457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53" idx="4"/>
            <a:endCxn id="61" idx="0"/>
          </p:cNvCxnSpPr>
          <p:nvPr/>
        </p:nvCxnSpPr>
        <p:spPr>
          <a:xfrm rot="5400000">
            <a:off x="2134391" y="3380691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812272" y="4257694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2273402" y="3800205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오른쪽 화살표 61"/>
          <p:cNvSpPr/>
          <p:nvPr/>
        </p:nvSpPr>
        <p:spPr>
          <a:xfrm>
            <a:off x="1973738" y="2514159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>
            <a:endCxn id="61" idx="1"/>
          </p:cNvCxnSpPr>
          <p:nvPr/>
        </p:nvCxnSpPr>
        <p:spPr>
          <a:xfrm flipV="1">
            <a:off x="1871787" y="4013989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61" idx="3"/>
          </p:cNvCxnSpPr>
          <p:nvPr/>
        </p:nvCxnSpPr>
        <p:spPr>
          <a:xfrm flipH="1" flipV="1">
            <a:off x="2810347" y="4013989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2285451" y="3241970"/>
            <a:ext cx="457381" cy="374772"/>
          </a:xfrm>
          <a:prstGeom prst="rect">
            <a:avLst/>
          </a:prstGeom>
        </p:spPr>
      </p:pic>
      <p:sp>
        <p:nvSpPr>
          <p:cNvPr id="66" name="object 27"/>
          <p:cNvSpPr txBox="1"/>
          <p:nvPr/>
        </p:nvSpPr>
        <p:spPr>
          <a:xfrm>
            <a:off x="953364" y="3751570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002" y="4041280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TextBox 67"/>
          <p:cNvSpPr txBox="1"/>
          <p:nvPr/>
        </p:nvSpPr>
        <p:spPr>
          <a:xfrm>
            <a:off x="4645958" y="2674175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4683613" y="3145281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0" name="직사각형 69"/>
          <p:cNvSpPr/>
          <p:nvPr/>
        </p:nvSpPr>
        <p:spPr>
          <a:xfrm>
            <a:off x="5352654" y="2295965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352654" y="2032445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002" y="2369513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3" name="꺾인 연결선 72"/>
          <p:cNvCxnSpPr>
            <a:stCxn id="33" idx="3"/>
            <a:endCxn id="72" idx="1"/>
          </p:cNvCxnSpPr>
          <p:nvPr/>
        </p:nvCxnSpPr>
        <p:spPr>
          <a:xfrm>
            <a:off x="5065312" y="2828064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69" idx="2"/>
            <a:endCxn id="67" idx="1"/>
          </p:cNvCxnSpPr>
          <p:nvPr/>
        </p:nvCxnSpPr>
        <p:spPr>
          <a:xfrm rot="16200000" flipH="1">
            <a:off x="4490343" y="3854569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413392" y="2295966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413391" y="2032445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0827" y="2373773"/>
            <a:ext cx="1471228" cy="1184036"/>
          </a:xfrm>
          <a:prstGeom prst="rect">
            <a:avLst/>
          </a:prstGeom>
        </p:spPr>
      </p:pic>
      <p:cxnSp>
        <p:nvCxnSpPr>
          <p:cNvPr id="93" name="꺾인 연결선 92"/>
          <p:cNvCxnSpPr>
            <a:stCxn id="25" idx="0"/>
            <a:endCxn id="91" idx="0"/>
          </p:cNvCxnSpPr>
          <p:nvPr/>
        </p:nvCxnSpPr>
        <p:spPr>
          <a:xfrm rot="5400000" flipH="1" flipV="1">
            <a:off x="6295695" y="229301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70" idx="3"/>
            <a:endCxn id="90" idx="2"/>
          </p:cNvCxnSpPr>
          <p:nvPr/>
        </p:nvCxnSpPr>
        <p:spPr>
          <a:xfrm flipV="1">
            <a:off x="7219295" y="3681148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bject 27"/>
          <p:cNvSpPr txBox="1"/>
          <p:nvPr/>
        </p:nvSpPr>
        <p:spPr>
          <a:xfrm>
            <a:off x="3275067" y="4959301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102" name="꺾인 연결선 101"/>
          <p:cNvCxnSpPr>
            <a:stCxn id="70" idx="2"/>
            <a:endCxn id="101" idx="2"/>
          </p:cNvCxnSpPr>
          <p:nvPr/>
        </p:nvCxnSpPr>
        <p:spPr>
          <a:xfrm rot="5400000" flipH="1">
            <a:off x="4649758" y="4098906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제목 3"/>
          <p:cNvSpPr txBox="1">
            <a:spLocks/>
          </p:cNvSpPr>
          <p:nvPr/>
        </p:nvSpPr>
        <p:spPr>
          <a:xfrm>
            <a:off x="620986" y="21979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시스템 </a:t>
            </a:r>
            <a:r>
              <a:rPr lang="ko-KR" altLang="en-US" sz="1600" b="1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아키텍쳐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64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09863" y="1772816"/>
            <a:ext cx="8138865" cy="4499238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3"/>
          <a:srcRect r="24443"/>
          <a:stretch/>
        </p:blipFill>
        <p:spPr>
          <a:xfrm>
            <a:off x="1786259" y="4301421"/>
            <a:ext cx="1079614" cy="778373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709" y="5109601"/>
            <a:ext cx="1080479" cy="789824"/>
          </a:xfrm>
          <a:prstGeom prst="rect">
            <a:avLst/>
          </a:prstGeom>
        </p:spPr>
      </p:pic>
      <p:sp>
        <p:nvSpPr>
          <p:cNvPr id="194" name="object 27"/>
          <p:cNvSpPr txBox="1"/>
          <p:nvPr/>
        </p:nvSpPr>
        <p:spPr>
          <a:xfrm>
            <a:off x="1768338" y="5986673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195" name="이등변 삼각형 194"/>
          <p:cNvSpPr/>
          <p:nvPr/>
        </p:nvSpPr>
        <p:spPr>
          <a:xfrm rot="5400000">
            <a:off x="2470714" y="4810182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1726744" y="4238644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7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2187874" y="3781155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8" name="직선 연결선 197"/>
          <p:cNvCxnSpPr>
            <a:endCxn id="197" idx="1"/>
          </p:cNvCxnSpPr>
          <p:nvPr/>
        </p:nvCxnSpPr>
        <p:spPr>
          <a:xfrm flipV="1">
            <a:off x="1786259" y="3994939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>
            <a:endCxn id="197" idx="3"/>
          </p:cNvCxnSpPr>
          <p:nvPr/>
        </p:nvCxnSpPr>
        <p:spPr>
          <a:xfrm flipH="1" flipV="1">
            <a:off x="2724819" y="3994939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7"/>
          <a:srcRect l="18306" b="19829"/>
          <a:stretch/>
        </p:blipFill>
        <p:spPr>
          <a:xfrm>
            <a:off x="2199923" y="3222920"/>
            <a:ext cx="457381" cy="374772"/>
          </a:xfrm>
          <a:prstGeom prst="rect">
            <a:avLst/>
          </a:prstGeom>
        </p:spPr>
      </p:pic>
      <p:sp>
        <p:nvSpPr>
          <p:cNvPr id="201" name="object 27"/>
          <p:cNvSpPr txBox="1"/>
          <p:nvPr/>
        </p:nvSpPr>
        <p:spPr>
          <a:xfrm>
            <a:off x="1062658" y="3747460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watcher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3717430" y="2265175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3717429" y="2001654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pic>
        <p:nvPicPr>
          <p:cNvPr id="20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609300" y="3088906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615324" y="2644831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8892" y="2956706"/>
            <a:ext cx="423301" cy="388838"/>
          </a:xfrm>
          <a:prstGeom prst="rect">
            <a:avLst/>
          </a:prstGeom>
        </p:spPr>
      </p:pic>
      <p:cxnSp>
        <p:nvCxnSpPr>
          <p:cNvPr id="207" name="꺾인 연결선 206"/>
          <p:cNvCxnSpPr>
            <a:stCxn id="206" idx="3"/>
            <a:endCxn id="204" idx="1"/>
          </p:cNvCxnSpPr>
          <p:nvPr/>
        </p:nvCxnSpPr>
        <p:spPr>
          <a:xfrm>
            <a:off x="4252193" y="3151125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206" idx="3"/>
            <a:endCxn id="205" idx="1"/>
          </p:cNvCxnSpPr>
          <p:nvPr/>
        </p:nvCxnSpPr>
        <p:spPr>
          <a:xfrm flipV="1">
            <a:off x="4252193" y="2790848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그림 2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122" y="2515650"/>
            <a:ext cx="346458" cy="253260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3"/>
          <a:srcRect r="24443"/>
          <a:stretch/>
        </p:blipFill>
        <p:spPr>
          <a:xfrm>
            <a:off x="3969644" y="2591507"/>
            <a:ext cx="352451" cy="254108"/>
          </a:xfrm>
          <a:prstGeom prst="rect">
            <a:avLst/>
          </a:prstGeom>
        </p:spPr>
      </p:pic>
      <p:sp>
        <p:nvSpPr>
          <p:cNvPr id="211" name="object 27"/>
          <p:cNvSpPr txBox="1"/>
          <p:nvPr/>
        </p:nvSpPr>
        <p:spPr>
          <a:xfrm>
            <a:off x="3726348" y="2329821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212" name="아래쪽 화살표 211"/>
          <p:cNvSpPr/>
          <p:nvPr/>
        </p:nvSpPr>
        <p:spPr>
          <a:xfrm>
            <a:off x="3954999" y="2848476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/>
          <p:cNvSpPr txBox="1"/>
          <p:nvPr/>
        </p:nvSpPr>
        <p:spPr>
          <a:xfrm>
            <a:off x="4562711" y="2636959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214" name="TextBox 213"/>
          <p:cNvSpPr txBox="1"/>
          <p:nvPr/>
        </p:nvSpPr>
        <p:spPr>
          <a:xfrm>
            <a:off x="4600366" y="3108065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8802" y="4012705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6" name="직사각형 215"/>
          <p:cNvSpPr/>
          <p:nvPr/>
        </p:nvSpPr>
        <p:spPr>
          <a:xfrm>
            <a:off x="5276454" y="2267390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/>
          <p:cNvSpPr/>
          <p:nvPr/>
        </p:nvSpPr>
        <p:spPr>
          <a:xfrm>
            <a:off x="5276454" y="2003870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218" name="그림 21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8802" y="2340938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1650743" y="4163874"/>
            <a:ext cx="1475944" cy="20241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/>
          <p:cNvSpPr/>
          <p:nvPr/>
        </p:nvSpPr>
        <p:spPr>
          <a:xfrm>
            <a:off x="3671330" y="1962825"/>
            <a:ext cx="1475944" cy="178463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/>
          <p:cNvSpPr/>
          <p:nvPr/>
        </p:nvSpPr>
        <p:spPr>
          <a:xfrm>
            <a:off x="5236565" y="1972347"/>
            <a:ext cx="1933943" cy="375325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/>
          <p:cNvSpPr/>
          <p:nvPr/>
        </p:nvSpPr>
        <p:spPr>
          <a:xfrm>
            <a:off x="6968191" y="1792738"/>
            <a:ext cx="432048" cy="4090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2" name="타원 221"/>
          <p:cNvSpPr/>
          <p:nvPr/>
        </p:nvSpPr>
        <p:spPr>
          <a:xfrm>
            <a:off x="3458702" y="1748018"/>
            <a:ext cx="432048" cy="4090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3" name="타원 222"/>
          <p:cNvSpPr/>
          <p:nvPr/>
        </p:nvSpPr>
        <p:spPr>
          <a:xfrm>
            <a:off x="2900265" y="3959365"/>
            <a:ext cx="432048" cy="4090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object 27"/>
          <p:cNvSpPr txBox="1"/>
          <p:nvPr/>
        </p:nvSpPr>
        <p:spPr>
          <a:xfrm>
            <a:off x="686361" y="782546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3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차년도에서는 아래 이미지에 표시된 파트들을 개발했으며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이는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1)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모델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2)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이미지 분류 모델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3)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병변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표시 모델 세가지 파트에 대한 개발이 진행됨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732545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제목 3"/>
          <p:cNvSpPr txBox="1">
            <a:spLocks/>
          </p:cNvSpPr>
          <p:nvPr/>
        </p:nvSpPr>
        <p:spPr>
          <a:xfrm>
            <a:off x="620986" y="21979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en-US" altLang="ko-KR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 개발부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9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7"/>
          <p:cNvSpPr/>
          <p:nvPr/>
        </p:nvSpPr>
        <p:spPr>
          <a:xfrm>
            <a:off x="4267216" y="1299908"/>
            <a:ext cx="3686797" cy="20558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직사각형 7"/>
          <p:cNvSpPr/>
          <p:nvPr/>
        </p:nvSpPr>
        <p:spPr>
          <a:xfrm>
            <a:off x="415771" y="1293826"/>
            <a:ext cx="3686797" cy="20558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480152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15771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3"/>
          <p:cNvSpPr txBox="1">
            <a:spLocks/>
          </p:cNvSpPr>
          <p:nvPr/>
        </p:nvSpPr>
        <p:spPr>
          <a:xfrm>
            <a:off x="332561" y="202862"/>
            <a:ext cx="4646837" cy="4180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개요 및 목표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목표 및 범위 </a:t>
            </a:r>
          </a:p>
        </p:txBody>
      </p:sp>
      <p:sp>
        <p:nvSpPr>
          <p:cNvPr id="24" name="모서리가 둥근 직사각형 3"/>
          <p:cNvSpPr/>
          <p:nvPr/>
        </p:nvSpPr>
        <p:spPr>
          <a:xfrm>
            <a:off x="4267216" y="1032255"/>
            <a:ext cx="3686798" cy="282490"/>
          </a:xfrm>
          <a:prstGeom prst="rect">
            <a:avLst/>
          </a:prstGeom>
          <a:solidFill>
            <a:srgbClr val="F3A447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비전 검사 시스템 모델 연구 및 개발</a:t>
            </a:r>
          </a:p>
        </p:txBody>
      </p:sp>
      <p:sp>
        <p:nvSpPr>
          <p:cNvPr id="26" name="모서리가 둥근 직사각형 3"/>
          <p:cNvSpPr/>
          <p:nvPr/>
        </p:nvSpPr>
        <p:spPr>
          <a:xfrm>
            <a:off x="415771" y="1020588"/>
            <a:ext cx="3686798" cy="276999"/>
          </a:xfrm>
          <a:prstGeom prst="rect">
            <a:avLst/>
          </a:prstGeom>
          <a:solidFill>
            <a:srgbClr val="F3A447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진단 시스템 현황 분석 및 개선 전략 확보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8845" y="1316584"/>
            <a:ext cx="367372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다양한 진단 시스템 현황을 파악 및</a:t>
            </a:r>
            <a:r>
              <a:rPr lang="en-US" altLang="ko-KR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개선 전략 확보를 목표로 함</a:t>
            </a:r>
            <a:endParaRPr lang="en-US" altLang="ko-KR" sz="105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323646" y="1310035"/>
            <a:ext cx="350266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ko-KR" altLang="en-US" sz="105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딥러닝</a:t>
            </a: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기술 기반 비전 검사 모델 개발을 목표로 함</a:t>
            </a:r>
            <a:endParaRPr lang="en-US" altLang="ko-KR" sz="105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28032" y="2169172"/>
            <a:ext cx="2414317" cy="468822"/>
          </a:xfrm>
          <a:prstGeom prst="roundRect">
            <a:avLst>
              <a:gd name="adj" fmla="val 11742"/>
            </a:avLst>
          </a:prstGeom>
          <a:solidFill>
            <a:schemeClr val="bg1"/>
          </a:solidFill>
          <a:ln>
            <a:solidFill>
              <a:srgbClr val="F3A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모서리가 둥근 직사각형 250"/>
          <p:cNvSpPr/>
          <p:nvPr/>
        </p:nvSpPr>
        <p:spPr>
          <a:xfrm>
            <a:off x="1513432" y="2779013"/>
            <a:ext cx="2414317" cy="460556"/>
          </a:xfrm>
          <a:prstGeom prst="roundRect">
            <a:avLst>
              <a:gd name="adj" fmla="val 11742"/>
            </a:avLst>
          </a:prstGeom>
          <a:solidFill>
            <a:schemeClr val="bg1"/>
          </a:solidFill>
          <a:ln>
            <a:solidFill>
              <a:srgbClr val="F3A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52" y="2842181"/>
            <a:ext cx="576185" cy="346571"/>
          </a:xfrm>
          <a:prstGeom prst="rect">
            <a:avLst/>
          </a:prstGeom>
        </p:spPr>
      </p:pic>
      <p:sp>
        <p:nvSpPr>
          <p:cNvPr id="252" name="모서리가 둥근 직사각형 251"/>
          <p:cNvSpPr/>
          <p:nvPr/>
        </p:nvSpPr>
        <p:spPr>
          <a:xfrm>
            <a:off x="1528032" y="1564865"/>
            <a:ext cx="2414317" cy="442490"/>
          </a:xfrm>
          <a:prstGeom prst="roundRect">
            <a:avLst>
              <a:gd name="adj" fmla="val 11742"/>
            </a:avLst>
          </a:prstGeom>
          <a:solidFill>
            <a:schemeClr val="bg1"/>
          </a:solidFill>
          <a:ln>
            <a:solidFill>
              <a:srgbClr val="F3A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4" name="Picture 8" descr="https://previews.123rf.com/images/varijanta/varijanta1511/varijanta151100009/47893160-flat-line-design-vector-illustration-concepts-for-online-marketing-promotion-digital-advertising-res-Stock-Phot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t="55827"/>
          <a:stretch/>
        </p:blipFill>
        <p:spPr bwMode="auto">
          <a:xfrm>
            <a:off x="1965323" y="1627283"/>
            <a:ext cx="597655" cy="41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t="311"/>
          <a:stretch/>
        </p:blipFill>
        <p:spPr>
          <a:xfrm>
            <a:off x="3372200" y="1603706"/>
            <a:ext cx="271852" cy="271858"/>
          </a:xfrm>
          <a:prstGeom prst="rect">
            <a:avLst/>
          </a:prstGeom>
        </p:spPr>
      </p:pic>
      <p:pic>
        <p:nvPicPr>
          <p:cNvPr id="4106" name="Picture 10" descr="http://www.psdgraphics.com/file/hand-with-magnifying-glas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5" b="99688" l="10000" r="90000">
                        <a14:foregroundMark x1="67813" y1="75000" x2="74531" y2="75000"/>
                        <a14:foregroundMark x1="65938" y1="69271" x2="78281" y2="66875"/>
                        <a14:foregroundMark x1="75781" y1="88958" x2="78281" y2="8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388" y="1596684"/>
            <a:ext cx="394401" cy="2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366" y="1603353"/>
            <a:ext cx="582472" cy="148819"/>
          </a:xfrm>
          <a:prstGeom prst="rect">
            <a:avLst/>
          </a:prstGeom>
        </p:spPr>
      </p:pic>
      <p:sp>
        <p:nvSpPr>
          <p:cNvPr id="255" name="직사각형 254"/>
          <p:cNvSpPr/>
          <p:nvPr/>
        </p:nvSpPr>
        <p:spPr>
          <a:xfrm>
            <a:off x="1566199" y="1810194"/>
            <a:ext cx="86538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진단 시스템</a:t>
            </a:r>
            <a:endParaRPr lang="en-US" altLang="ko-KR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110" name="Picture 14" descr="https://d30y9cdsu7xlg0.cloudfront.net/png/1110085-2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575" y="2208275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2929" y="2209546"/>
            <a:ext cx="512362" cy="310641"/>
          </a:xfrm>
          <a:prstGeom prst="rect">
            <a:avLst/>
          </a:prstGeom>
          <a:ln>
            <a:solidFill>
              <a:srgbClr val="F3A447"/>
            </a:solidFill>
          </a:ln>
        </p:spPr>
      </p:pic>
      <p:pic>
        <p:nvPicPr>
          <p:cNvPr id="329" name="그림 3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2612" y="2213261"/>
            <a:ext cx="476704" cy="307071"/>
          </a:xfrm>
          <a:prstGeom prst="rect">
            <a:avLst/>
          </a:prstGeom>
          <a:ln>
            <a:solidFill>
              <a:srgbClr val="F3A447"/>
            </a:solidFill>
          </a:ln>
        </p:spPr>
      </p:pic>
      <p:pic>
        <p:nvPicPr>
          <p:cNvPr id="330" name="Picture 14" descr="https://d30y9cdsu7xlg0.cloudfront.net/png/1110085-20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49" y="2850589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1" name="모서리가 둥근 직사각형 330"/>
          <p:cNvSpPr/>
          <p:nvPr/>
        </p:nvSpPr>
        <p:spPr>
          <a:xfrm>
            <a:off x="490439" y="1548137"/>
            <a:ext cx="1037592" cy="465459"/>
          </a:xfrm>
          <a:prstGeom prst="roundRect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시스템 방문 및 </a:t>
            </a:r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요구조사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477805" y="2169172"/>
            <a:ext cx="1037592" cy="465928"/>
          </a:xfrm>
          <a:prstGeom prst="roundRect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시스템 분석</a:t>
            </a:r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477805" y="2774617"/>
            <a:ext cx="1037592" cy="463428"/>
          </a:xfrm>
          <a:prstGeom prst="roundRect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전략 확보</a:t>
            </a:r>
          </a:p>
        </p:txBody>
      </p:sp>
      <p:sp>
        <p:nvSpPr>
          <p:cNvPr id="335" name="직사각형 334"/>
          <p:cNvSpPr/>
          <p:nvPr/>
        </p:nvSpPr>
        <p:spPr>
          <a:xfrm>
            <a:off x="3493614" y="2226023"/>
            <a:ext cx="8653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분석 </a:t>
            </a:r>
            <a:r>
              <a:rPr lang="en-US" altLang="ko-KR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문서</a:t>
            </a:r>
            <a:endParaRPr lang="en-US" altLang="ko-KR" sz="105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6" name="직사각형 335"/>
          <p:cNvSpPr/>
          <p:nvPr/>
        </p:nvSpPr>
        <p:spPr>
          <a:xfrm>
            <a:off x="1591158" y="2819668"/>
            <a:ext cx="8653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분석 </a:t>
            </a:r>
            <a:r>
              <a:rPr lang="en-US" altLang="ko-KR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문서</a:t>
            </a:r>
            <a:endParaRPr lang="en-US" altLang="ko-KR" sz="105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37" name="직사각형 336"/>
          <p:cNvSpPr/>
          <p:nvPr/>
        </p:nvSpPr>
        <p:spPr>
          <a:xfrm>
            <a:off x="3138663" y="2814405"/>
            <a:ext cx="10259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개선 전략 </a:t>
            </a:r>
            <a:r>
              <a:rPr lang="en-US" altLang="ko-KR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확보</a:t>
            </a:r>
            <a:endParaRPr lang="en-US" altLang="ko-KR" sz="105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5469167" y="1562302"/>
            <a:ext cx="2414317" cy="451134"/>
          </a:xfrm>
          <a:prstGeom prst="roundRect">
            <a:avLst>
              <a:gd name="adj" fmla="val 11742"/>
            </a:avLst>
          </a:prstGeom>
          <a:solidFill>
            <a:schemeClr val="bg1"/>
          </a:solidFill>
          <a:ln>
            <a:solidFill>
              <a:srgbClr val="F3A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4431574" y="1548955"/>
            <a:ext cx="1037592" cy="470723"/>
          </a:xfrm>
          <a:prstGeom prst="roundRect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진단 이미지 자료 수집</a:t>
            </a:r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5487017" y="2777190"/>
            <a:ext cx="2414317" cy="473287"/>
          </a:xfrm>
          <a:prstGeom prst="roundRect">
            <a:avLst>
              <a:gd name="adj" fmla="val 11742"/>
            </a:avLst>
          </a:prstGeom>
          <a:solidFill>
            <a:schemeClr val="bg1"/>
          </a:solidFill>
          <a:ln>
            <a:solidFill>
              <a:srgbClr val="F3A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4449424" y="2764876"/>
            <a:ext cx="1037592" cy="480775"/>
          </a:xfrm>
          <a:prstGeom prst="roundRect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개발 전략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도출</a:t>
            </a:r>
          </a:p>
        </p:txBody>
      </p:sp>
      <p:sp>
        <p:nvSpPr>
          <p:cNvPr id="346" name="모서리가 둥근 직사각형 345"/>
          <p:cNvSpPr/>
          <p:nvPr/>
        </p:nvSpPr>
        <p:spPr>
          <a:xfrm>
            <a:off x="5488290" y="2122896"/>
            <a:ext cx="2414317" cy="535188"/>
          </a:xfrm>
          <a:prstGeom prst="roundRect">
            <a:avLst>
              <a:gd name="adj" fmla="val 11742"/>
            </a:avLst>
          </a:prstGeom>
          <a:solidFill>
            <a:schemeClr val="bg1"/>
          </a:solidFill>
          <a:ln>
            <a:solidFill>
              <a:srgbClr val="F3A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모서리가 둥근 직사각형 347"/>
          <p:cNvSpPr/>
          <p:nvPr/>
        </p:nvSpPr>
        <p:spPr>
          <a:xfrm>
            <a:off x="4450697" y="2105756"/>
            <a:ext cx="1037592" cy="558858"/>
          </a:xfrm>
          <a:prstGeom prst="roundRect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개발 가능성 테스트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3127499" y="1825582"/>
            <a:ext cx="8653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시스템 조사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51" name="직사각형 350"/>
          <p:cNvSpPr/>
          <p:nvPr/>
        </p:nvSpPr>
        <p:spPr>
          <a:xfrm>
            <a:off x="1606377" y="2457308"/>
            <a:ext cx="13840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조사된 시스템 정보</a:t>
            </a:r>
            <a:endParaRPr lang="en-US" altLang="ko-KR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53" name="이등변 삼각형 352"/>
          <p:cNvSpPr/>
          <p:nvPr/>
        </p:nvSpPr>
        <p:spPr>
          <a:xfrm rot="10800000">
            <a:off x="4567612" y="2024861"/>
            <a:ext cx="3333722" cy="12305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28" name="Picture 32" descr="http://eonum.ch/wp-content/uploads/2015/10/icon-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87" y="2160259"/>
            <a:ext cx="407592" cy="40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2" name="Picture 26" descr="http://kids.weather.gov.hk/V2/images/datastore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66" y="2233066"/>
            <a:ext cx="348741" cy="38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3" name="직사각형 372"/>
          <p:cNvSpPr/>
          <p:nvPr/>
        </p:nvSpPr>
        <p:spPr>
          <a:xfrm>
            <a:off x="5466377" y="2355168"/>
            <a:ext cx="1270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수집된 </a:t>
            </a:r>
            <a:r>
              <a:rPr lang="en-US" altLang="ko-KR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데이터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6055516" y="2272753"/>
            <a:ext cx="341486" cy="354432"/>
          </a:xfrm>
          <a:prstGeom prst="rightArrow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오른쪽 화살표 374"/>
          <p:cNvSpPr/>
          <p:nvPr/>
        </p:nvSpPr>
        <p:spPr>
          <a:xfrm>
            <a:off x="7024658" y="2310182"/>
            <a:ext cx="341486" cy="354432"/>
          </a:xfrm>
          <a:prstGeom prst="rightArrow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30" name="Picture 34" descr="https://d30y9cdsu7xlg0.cloudfront.net/png/25089-200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47" y="2189492"/>
            <a:ext cx="376894" cy="3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1" name="Picture 10" descr="http://www.psdgraphics.com/file/hand-with-magnifying-glas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5" b="99688" l="10000" r="90000">
                        <a14:foregroundMark x1="67813" y1="75000" x2="74531" y2="75000"/>
                        <a14:foregroundMark x1="65938" y1="69271" x2="78281" y2="66875"/>
                        <a14:foregroundMark x1="75781" y1="88958" x2="78281" y2="8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38" y="2225381"/>
            <a:ext cx="524948" cy="3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7" name="직사각형 376"/>
          <p:cNvSpPr/>
          <p:nvPr/>
        </p:nvSpPr>
        <p:spPr>
          <a:xfrm>
            <a:off x="6333368" y="2470958"/>
            <a:ext cx="12708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개발된 </a:t>
            </a:r>
            <a:r>
              <a:rPr lang="en-US" altLang="ko-KR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AI </a:t>
            </a: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78" name="직사각형 377"/>
          <p:cNvSpPr/>
          <p:nvPr/>
        </p:nvSpPr>
        <p:spPr>
          <a:xfrm>
            <a:off x="7241400" y="2477185"/>
            <a:ext cx="127087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결과 분석</a:t>
            </a:r>
            <a:endParaRPr lang="en-US" altLang="ko-KR" sz="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79" name="Picture 2" descr="C:\Users\Ultimate\Desktop\kaist_logo\KAIST_뒷배경 투명.gif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575714" y="2163442"/>
            <a:ext cx="524187" cy="11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0" name="Picture 34" descr="https://d30y9cdsu7xlg0.cloudfront.net/png/25089-200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93" y="2817940"/>
            <a:ext cx="376894" cy="3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직사각형 380"/>
          <p:cNvSpPr/>
          <p:nvPr/>
        </p:nvSpPr>
        <p:spPr>
          <a:xfrm>
            <a:off x="5799811" y="2851164"/>
            <a:ext cx="79324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분석 결과</a:t>
            </a:r>
            <a:endParaRPr lang="en-US" altLang="ko-KR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4132" name="Picture 36" descr="https://cdn.iconscout.com/public/images/icon/premium/png-512/business-strategy-plan-planning-project-31e67bb6bfbd5d0b-512x51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76" y="2827019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6" name="직사각형 385"/>
          <p:cNvSpPr/>
          <p:nvPr/>
        </p:nvSpPr>
        <p:spPr>
          <a:xfrm>
            <a:off x="7028188" y="2872602"/>
            <a:ext cx="984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개발 전략 </a:t>
            </a:r>
            <a: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9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도출</a:t>
            </a:r>
            <a:endParaRPr lang="en-US" altLang="ko-KR" sz="9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96" name="Picture 26" descr="http://kids.weather.gov.hk/V2/images/datastor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61" y="1595811"/>
            <a:ext cx="348741" cy="38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4" descr="https://cdn4.iconfinder.com/data/icons/flatified/512/photos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19" y="1699846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6" descr="http://kids.weather.gov.hk/V2/images/datastore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401" y="1605592"/>
            <a:ext cx="348741" cy="38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8" descr="https://i.pinimg.com/736x/6f/8e/37/6f8e374f67836275069fec20d23ffffe--cancer-cells-laser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31" y="1595716"/>
            <a:ext cx="305986" cy="23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30" descr="https://www.microscopemaster.com/images/Oralcancersquamouscellcarcinomahistopathology.jpg"/>
          <p:cNvPicPr>
            <a:picLocks noChangeAspect="1" noChangeArrowheads="1"/>
          </p:cNvPicPr>
          <p:nvPr/>
        </p:nvPicPr>
        <p:blipFill>
          <a:blip r:embed="rId2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81" y="1760424"/>
            <a:ext cx="321998" cy="24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6328755" y="1519652"/>
            <a:ext cx="12708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정상</a:t>
            </a:r>
            <a:endParaRPr lang="en-US" altLang="ko-KR" sz="10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6" name="오른쪽 화살표 105"/>
          <p:cNvSpPr/>
          <p:nvPr/>
        </p:nvSpPr>
        <p:spPr>
          <a:xfrm>
            <a:off x="6113133" y="1670464"/>
            <a:ext cx="341486" cy="354432"/>
          </a:xfrm>
          <a:prstGeom prst="rightArrow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6312302" y="1716488"/>
            <a:ext cx="12708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이상</a:t>
            </a:r>
            <a:endParaRPr lang="en-US" altLang="ko-KR" sz="10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2" name="오른쪽 화살표 111"/>
          <p:cNvSpPr/>
          <p:nvPr/>
        </p:nvSpPr>
        <p:spPr>
          <a:xfrm>
            <a:off x="6859174" y="1693047"/>
            <a:ext cx="341486" cy="354432"/>
          </a:xfrm>
          <a:prstGeom prst="rightArrow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오른쪽 화살표 113"/>
          <p:cNvSpPr/>
          <p:nvPr/>
        </p:nvSpPr>
        <p:spPr>
          <a:xfrm>
            <a:off x="6417299" y="2826486"/>
            <a:ext cx="341486" cy="354432"/>
          </a:xfrm>
          <a:prstGeom prst="rightArrow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오른쪽 화살표 114"/>
          <p:cNvSpPr/>
          <p:nvPr/>
        </p:nvSpPr>
        <p:spPr>
          <a:xfrm>
            <a:off x="2623524" y="1616411"/>
            <a:ext cx="341486" cy="354432"/>
          </a:xfrm>
          <a:prstGeom prst="rightArrow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오른쪽 화살표 115"/>
          <p:cNvSpPr/>
          <p:nvPr/>
        </p:nvSpPr>
        <p:spPr>
          <a:xfrm>
            <a:off x="2765724" y="2223234"/>
            <a:ext cx="341486" cy="354432"/>
          </a:xfrm>
          <a:prstGeom prst="rightArrow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오른쪽 화살표 116"/>
          <p:cNvSpPr/>
          <p:nvPr/>
        </p:nvSpPr>
        <p:spPr>
          <a:xfrm>
            <a:off x="2409063" y="2844234"/>
            <a:ext cx="341486" cy="354432"/>
          </a:xfrm>
          <a:prstGeom prst="rightArrow">
            <a:avLst/>
          </a:prstGeom>
          <a:solidFill>
            <a:srgbClr val="F3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 rot="10800000">
            <a:off x="625560" y="2022715"/>
            <a:ext cx="3333722" cy="12305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 rot="10800000">
            <a:off x="4496271" y="2676822"/>
            <a:ext cx="3333722" cy="12305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이등변 삼각형 119"/>
          <p:cNvSpPr/>
          <p:nvPr/>
        </p:nvSpPr>
        <p:spPr>
          <a:xfrm rot="10800000">
            <a:off x="514242" y="2649321"/>
            <a:ext cx="3333722" cy="123053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7"/>
          <p:cNvSpPr/>
          <p:nvPr/>
        </p:nvSpPr>
        <p:spPr>
          <a:xfrm>
            <a:off x="415771" y="3652451"/>
            <a:ext cx="3686797" cy="30704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2" name="직사각형 7"/>
          <p:cNvSpPr/>
          <p:nvPr/>
        </p:nvSpPr>
        <p:spPr>
          <a:xfrm>
            <a:off x="4277974" y="3652451"/>
            <a:ext cx="3686797" cy="30704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23" name="모서리가 둥근 직사각형 3"/>
          <p:cNvSpPr/>
          <p:nvPr/>
        </p:nvSpPr>
        <p:spPr>
          <a:xfrm>
            <a:off x="415771" y="3600665"/>
            <a:ext cx="7549000" cy="318971"/>
          </a:xfrm>
          <a:prstGeom prst="rect">
            <a:avLst/>
          </a:prstGeom>
          <a:solidFill>
            <a:srgbClr val="003300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비전 검사 시스템 모델 연구 및 개발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4291048" y="3967172"/>
            <a:ext cx="367372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현미경 이미지 기반의 조직 병리 자동 판독 모델 연구</a:t>
            </a:r>
            <a:endParaRPr lang="en-US" altLang="ko-KR" sz="105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72201" y="3954541"/>
            <a:ext cx="350266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ko-KR" altLang="en-US" sz="105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스캐너 이미지 기반의 조직 병리 자동 판독 모델 연구</a:t>
            </a:r>
            <a:endParaRPr lang="en-US" altLang="ko-KR" sz="105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23334" y="4381190"/>
            <a:ext cx="1229346" cy="907090"/>
          </a:xfrm>
          <a:prstGeom prst="rect">
            <a:avLst/>
          </a:prstGeom>
        </p:spPr>
      </p:pic>
      <p:sp>
        <p:nvSpPr>
          <p:cNvPr id="127" name="모서리가 둥근 직사각형 126"/>
          <p:cNvSpPr/>
          <p:nvPr/>
        </p:nvSpPr>
        <p:spPr>
          <a:xfrm>
            <a:off x="2518135" y="4228102"/>
            <a:ext cx="1445740" cy="1188787"/>
          </a:xfrm>
          <a:prstGeom prst="roundRect">
            <a:avLst>
              <a:gd name="adj" fmla="val 9923"/>
            </a:avLst>
          </a:prstGeom>
          <a:noFill/>
          <a:ln w="1270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603212" y="4228102"/>
            <a:ext cx="1844716" cy="1182574"/>
          </a:xfrm>
          <a:prstGeom prst="round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슬라이드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판독 모델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아키텍쳐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연구</a:t>
            </a: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4359705" y="4228102"/>
            <a:ext cx="1880750" cy="1182574"/>
          </a:xfrm>
          <a:prstGeom prst="round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현미경 이미지 판독 모델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아키텍쳐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및 적용 방안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연구</a:t>
            </a: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4368759" y="5493272"/>
            <a:ext cx="1871696" cy="1179424"/>
          </a:xfrm>
          <a:prstGeom prst="round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현미경 이미지 분류 모델 적용 고도화 방안 연구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98367" y="5670460"/>
            <a:ext cx="1314932" cy="875367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69171" y="4395314"/>
            <a:ext cx="1411363" cy="968193"/>
          </a:xfrm>
          <a:prstGeom prst="rect">
            <a:avLst/>
          </a:prstGeom>
        </p:spPr>
      </p:pic>
      <p:sp>
        <p:nvSpPr>
          <p:cNvPr id="133" name="모서리가 둥근 직사각형 132"/>
          <p:cNvSpPr/>
          <p:nvPr/>
        </p:nvSpPr>
        <p:spPr>
          <a:xfrm>
            <a:off x="2496039" y="5490122"/>
            <a:ext cx="1445740" cy="1188787"/>
          </a:xfrm>
          <a:prstGeom prst="roundRect">
            <a:avLst>
              <a:gd name="adj" fmla="val 9923"/>
            </a:avLst>
          </a:prstGeom>
          <a:noFill/>
          <a:ln w="1270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601755" y="5471052"/>
            <a:ext cx="1830312" cy="1207857"/>
          </a:xfrm>
          <a:prstGeom prst="round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슬라이드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판독 모델 </a:t>
            </a:r>
            <a: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/>
            </a:r>
            <a:br>
              <a: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고도화 방안 연구</a:t>
            </a: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96039" y="5689297"/>
            <a:ext cx="1373220" cy="798006"/>
          </a:xfrm>
          <a:prstGeom prst="rect">
            <a:avLst/>
          </a:prstGeom>
        </p:spPr>
      </p:pic>
      <p:sp>
        <p:nvSpPr>
          <p:cNvPr id="136" name="모서리가 둥근 직사각형 135"/>
          <p:cNvSpPr/>
          <p:nvPr/>
        </p:nvSpPr>
        <p:spPr>
          <a:xfrm>
            <a:off x="6332963" y="4221889"/>
            <a:ext cx="1445740" cy="1188787"/>
          </a:xfrm>
          <a:prstGeom prst="roundRect">
            <a:avLst>
              <a:gd name="adj" fmla="val 9923"/>
            </a:avLst>
          </a:prstGeom>
          <a:noFill/>
          <a:ln w="1270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6310867" y="5483909"/>
            <a:ext cx="1445740" cy="1188787"/>
          </a:xfrm>
          <a:prstGeom prst="roundRect">
            <a:avLst>
              <a:gd name="adj" fmla="val 9923"/>
            </a:avLst>
          </a:prstGeom>
          <a:noFill/>
          <a:ln w="1270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3528" y="787706"/>
            <a:ext cx="1672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ko-KR" altLang="en-US" sz="1200" b="1" dirty="0"/>
              <a:t>차년도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46239" y="3367784"/>
            <a:ext cx="268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2-3</a:t>
            </a:r>
            <a:r>
              <a:rPr lang="ko-KR" altLang="en-US" sz="1200" b="1" dirty="0"/>
              <a:t>차년도</a:t>
            </a:r>
          </a:p>
        </p:txBody>
      </p:sp>
      <p:cxnSp>
        <p:nvCxnSpPr>
          <p:cNvPr id="29" name="꺾인 연결선 28"/>
          <p:cNvCxnSpPr>
            <a:stCxn id="23" idx="2"/>
          </p:cNvCxnSpPr>
          <p:nvPr/>
        </p:nvCxnSpPr>
        <p:spPr>
          <a:xfrm rot="5400000">
            <a:off x="5056403" y="2538141"/>
            <a:ext cx="236554" cy="187187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5" idx="3"/>
            <a:endCxn id="23" idx="1"/>
          </p:cNvCxnSpPr>
          <p:nvPr/>
        </p:nvCxnSpPr>
        <p:spPr>
          <a:xfrm>
            <a:off x="4102568" y="2321772"/>
            <a:ext cx="164648" cy="6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5400000">
            <a:off x="6836861" y="3753117"/>
            <a:ext cx="344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연구 확장 및 구체화</a:t>
            </a:r>
          </a:p>
        </p:txBody>
      </p:sp>
      <p:sp>
        <p:nvSpPr>
          <p:cNvPr id="8" name="오른쪽 화살표 7"/>
          <p:cNvSpPr/>
          <p:nvPr/>
        </p:nvSpPr>
        <p:spPr>
          <a:xfrm rot="5400000">
            <a:off x="5505493" y="3666082"/>
            <a:ext cx="5600632" cy="412599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501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14673" y="736165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진행을 위해 아래와 같이 현미경 이미지를 수집하였으며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각 수집된 데이터는 개발 목적에 맞게 사용된다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분류 모델 데이터의 경우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디텍터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모델을 위해서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M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그룹의 데이터 만을 사용함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483126"/>
              </p:ext>
            </p:extLst>
          </p:nvPr>
        </p:nvGraphicFramePr>
        <p:xfrm>
          <a:off x="2025215" y="1628800"/>
          <a:ext cx="641526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999">
                  <a:extLst>
                    <a:ext uri="{9D8B030D-6E8A-4147-A177-3AD203B41FA5}">
                      <a16:colId xmlns:a16="http://schemas.microsoft.com/office/drawing/2014/main" val="3465416832"/>
                    </a:ext>
                  </a:extLst>
                </a:gridCol>
                <a:gridCol w="1196066">
                  <a:extLst>
                    <a:ext uri="{9D8B030D-6E8A-4147-A177-3AD203B41FA5}">
                      <a16:colId xmlns:a16="http://schemas.microsoft.com/office/drawing/2014/main" val="3833206410"/>
                    </a:ext>
                  </a:extLst>
                </a:gridCol>
                <a:gridCol w="1196066">
                  <a:extLst>
                    <a:ext uri="{9D8B030D-6E8A-4147-A177-3AD203B41FA5}">
                      <a16:colId xmlns:a16="http://schemas.microsoft.com/office/drawing/2014/main" val="3036234150"/>
                    </a:ext>
                  </a:extLst>
                </a:gridCol>
                <a:gridCol w="1196066">
                  <a:extLst>
                    <a:ext uri="{9D8B030D-6E8A-4147-A177-3AD203B41FA5}">
                      <a16:colId xmlns:a16="http://schemas.microsoft.com/office/drawing/2014/main" val="657352009"/>
                    </a:ext>
                  </a:extLst>
                </a:gridCol>
                <a:gridCol w="1196066">
                  <a:extLst>
                    <a:ext uri="{9D8B030D-6E8A-4147-A177-3AD203B41FA5}">
                      <a16:colId xmlns:a16="http://schemas.microsoft.com/office/drawing/2014/main" val="934787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Case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Image/case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1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Negative (N)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14,252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78.31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0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Malignant (M)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188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13,848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73.66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2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28,100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197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025214" y="2751891"/>
            <a:ext cx="6415263" cy="360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0443" y="1614272"/>
            <a:ext cx="1050756" cy="1497887"/>
          </a:xfrm>
          <a:prstGeom prst="roundRect">
            <a:avLst>
              <a:gd name="adj" fmla="val 9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분류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모델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데이터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830443" y="3320988"/>
            <a:ext cx="1050756" cy="2667888"/>
          </a:xfrm>
          <a:prstGeom prst="roundRect">
            <a:avLst>
              <a:gd name="adj" fmla="val 932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노이즈 </a:t>
            </a:r>
            <a:endParaRPr lang="en-US" altLang="ko-KR" sz="1400" dirty="0"/>
          </a:p>
          <a:p>
            <a:pPr algn="ctr"/>
            <a:r>
              <a:rPr lang="ko-KR" altLang="en-US" sz="1400" dirty="0"/>
              <a:t>필터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모델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데이터</a:t>
            </a:r>
          </a:p>
        </p:txBody>
      </p:sp>
      <p:graphicFrame>
        <p:nvGraphicFramePr>
          <p:cNvPr id="78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123190"/>
              </p:ext>
            </p:extLst>
          </p:nvPr>
        </p:nvGraphicFramePr>
        <p:xfrm>
          <a:off x="1971813" y="3320988"/>
          <a:ext cx="6468664" cy="26678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84053">
                  <a:extLst>
                    <a:ext uri="{9D8B030D-6E8A-4147-A177-3AD203B41FA5}">
                      <a16:colId xmlns:a16="http://schemas.microsoft.com/office/drawing/2014/main" val="1873027254"/>
                    </a:ext>
                  </a:extLst>
                </a:gridCol>
                <a:gridCol w="1033113">
                  <a:extLst>
                    <a:ext uri="{9D8B030D-6E8A-4147-A177-3AD203B41FA5}">
                      <a16:colId xmlns:a16="http://schemas.microsoft.com/office/drawing/2014/main" val="3009801646"/>
                    </a:ext>
                  </a:extLst>
                </a:gridCol>
                <a:gridCol w="1617166">
                  <a:extLst>
                    <a:ext uri="{9D8B030D-6E8A-4147-A177-3AD203B41FA5}">
                      <a16:colId xmlns:a16="http://schemas.microsoft.com/office/drawing/2014/main" val="2852060261"/>
                    </a:ext>
                  </a:extLst>
                </a:gridCol>
                <a:gridCol w="1617166">
                  <a:extLst>
                    <a:ext uri="{9D8B030D-6E8A-4147-A177-3AD203B41FA5}">
                      <a16:colId xmlns:a16="http://schemas.microsoft.com/office/drawing/2014/main" val="3884396228"/>
                    </a:ext>
                  </a:extLst>
                </a:gridCol>
                <a:gridCol w="1617166">
                  <a:extLst>
                    <a:ext uri="{9D8B030D-6E8A-4147-A177-3AD203B41FA5}">
                      <a16:colId xmlns:a16="http://schemas.microsoft.com/office/drawing/2014/main" val="921519891"/>
                    </a:ext>
                  </a:extLst>
                </a:gridCol>
              </a:tblGrid>
              <a:tr h="365464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4E6C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175924"/>
                  </a:ext>
                </a:extLst>
              </a:tr>
              <a:tr h="328918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4E6C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Normal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E6C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Noise 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E6C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E6C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795640"/>
                  </a:ext>
                </a:extLst>
              </a:tr>
              <a:tr h="32891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(1)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Training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1,159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878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2,037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61536"/>
                  </a:ext>
                </a:extLst>
              </a:tr>
              <a:tr h="3289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Validation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437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57325"/>
                  </a:ext>
                </a:extLst>
              </a:tr>
              <a:tr h="32891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(2)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Training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7,108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7,380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14,488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30151"/>
                  </a:ext>
                </a:extLst>
              </a:tr>
              <a:tr h="3289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Validation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897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735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1,632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39755"/>
                  </a:ext>
                </a:extLst>
              </a:tr>
              <a:tr h="32891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/>
                        <a:t>Test Data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963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1,001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1,964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697544"/>
                  </a:ext>
                </a:extLst>
              </a:tr>
              <a:tr h="32891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total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10,376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10,182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20,558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87877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1998513" y="5682693"/>
            <a:ext cx="6415263" cy="306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3"/>
          <p:cNvSpPr txBox="1">
            <a:spLocks/>
          </p:cNvSpPr>
          <p:nvPr/>
        </p:nvSpPr>
        <p:spPr>
          <a:xfrm>
            <a:off x="755576" y="216807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현미경 데이터</a:t>
            </a:r>
            <a:endParaRPr lang="ko-KR" altLang="en-US" sz="1600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2449" y="6197704"/>
            <a:ext cx="6696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*</a:t>
            </a:r>
            <a:r>
              <a:rPr lang="ko-KR" altLang="en-US" sz="1050" dirty="0"/>
              <a:t>최근 노이즈 필터 업데이트를 위한</a:t>
            </a:r>
            <a:r>
              <a:rPr lang="en-US" altLang="ko-KR" sz="1050" dirty="0"/>
              <a:t>, </a:t>
            </a:r>
            <a:r>
              <a:rPr lang="ko-KR" altLang="en-US" sz="1050" dirty="0"/>
              <a:t>데이터 수집이 추가적으로 이루어 졌으나</a:t>
            </a:r>
            <a:r>
              <a:rPr lang="en-US" altLang="ko-KR" sz="1050" dirty="0"/>
              <a:t>, </a:t>
            </a:r>
            <a:r>
              <a:rPr lang="ko-KR" altLang="en-US" sz="1050" dirty="0"/>
              <a:t>모델이 개발중임으로 현재 슬라이드에는 반영되지 않음</a:t>
            </a:r>
          </a:p>
        </p:txBody>
      </p:sp>
    </p:spTree>
    <p:extLst>
      <p:ext uri="{BB962C8B-B14F-4D97-AF65-F5344CB8AC3E}">
        <p14:creationId xmlns:p14="http://schemas.microsoft.com/office/powerpoint/2010/main" val="3945400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683568" y="736165"/>
            <a:ext cx="770133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단계에 해당하는 노이즈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파트는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시스템으로 투입될 이미지들을 우선 선별하기 위한 모델이다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현미경의 촬영은 연속적으로 발생하여 다양한 노이즈 이미지와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블러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이미지를 발생한다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이때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블러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이미지와 노이즈 이미지는 서로 다른 성질을 가지므로 다른 접근 방법을 사용함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현업을 위해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현미경이 새롭게 이미지를 생성하면 인식하는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file watcher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활용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89929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8" y="1793311"/>
            <a:ext cx="5273718" cy="3383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887" y="5157192"/>
            <a:ext cx="3707904" cy="15899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95" y="1471116"/>
            <a:ext cx="2135907" cy="12296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2200" y="4807931"/>
            <a:ext cx="3095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다양한 </a:t>
            </a:r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블러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이미지의 타입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53412"/>
              </p:ext>
            </p:extLst>
          </p:nvPr>
        </p:nvGraphicFramePr>
        <p:xfrm>
          <a:off x="581049" y="5238590"/>
          <a:ext cx="4820955" cy="1663192"/>
        </p:xfrm>
        <a:graphic>
          <a:graphicData uri="http://schemas.openxmlformats.org/drawingml/2006/table">
            <a:tbl>
              <a:tblPr/>
              <a:tblGrid>
                <a:gridCol w="872000">
                  <a:extLst>
                    <a:ext uri="{9D8B030D-6E8A-4147-A177-3AD203B41FA5}">
                      <a16:colId xmlns:a16="http://schemas.microsoft.com/office/drawing/2014/main" val="3175052041"/>
                    </a:ext>
                  </a:extLst>
                </a:gridCol>
                <a:gridCol w="1782264">
                  <a:extLst>
                    <a:ext uri="{9D8B030D-6E8A-4147-A177-3AD203B41FA5}">
                      <a16:colId xmlns:a16="http://schemas.microsoft.com/office/drawing/2014/main" val="2569154835"/>
                    </a:ext>
                  </a:extLst>
                </a:gridCol>
                <a:gridCol w="2166691">
                  <a:extLst>
                    <a:ext uri="{9D8B030D-6E8A-4147-A177-3AD203B41FA5}">
                      <a16:colId xmlns:a16="http://schemas.microsoft.com/office/drawing/2014/main" val="3259629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Resnet50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inceptionV3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659591"/>
                  </a:ext>
                </a:extLst>
              </a:tr>
              <a:tr h="7292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Speed (sec.)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Boostingmodel</a:t>
                      </a: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: 2.22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Fastest: 0.190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Slowest: 0.226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Boostingmodel</a:t>
                      </a: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: 2.19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Fastest: 0.175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Slowest: 0.216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14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Accuracy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98.8%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현대하모니 L" panose="02020603020101020101"/>
                        </a:rPr>
                        <a:t>96.5%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현대하모니 L" panose="02020603020101020101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501807"/>
                  </a:ext>
                </a:extLst>
              </a:tr>
            </a:tbl>
          </a:graphicData>
        </a:graphic>
      </p:graphicFrame>
      <p:sp>
        <p:nvSpPr>
          <p:cNvPr id="11" name="제목 3"/>
          <p:cNvSpPr txBox="1">
            <a:spLocks/>
          </p:cNvSpPr>
          <p:nvPr/>
        </p:nvSpPr>
        <p:spPr>
          <a:xfrm>
            <a:off x="539552" y="216807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반응형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노이즈 필터 모델</a:t>
            </a:r>
          </a:p>
        </p:txBody>
      </p:sp>
    </p:spTree>
    <p:extLst>
      <p:ext uri="{BB962C8B-B14F-4D97-AF65-F5344CB8AC3E}">
        <p14:creationId xmlns:p14="http://schemas.microsoft.com/office/powerpoint/2010/main" val="2484064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14673" y="736165"/>
            <a:ext cx="770133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단계에 해당하는 노이즈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파트는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시스템으로 투입될 이미지들을 우선 선별하기 위한 모델이다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현미경의 촬영은 연속적으로 발생하여 다양한 노이즈 이미지와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블러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이미지를 발생한다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이때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블러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이미지와 노이즈 이미지는 서로 다른 성질을 가지므로 다른 접근 방법을 사용함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연구중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현업을 위해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현미경이 새롭게 이미지를 생성하면 인식하는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file watcher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활용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895" y="1471116"/>
            <a:ext cx="2135907" cy="12296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75210"/>
            <a:ext cx="5900029" cy="3738532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755576" y="216807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반응형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노이즈 필터 모델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80" y="4797152"/>
            <a:ext cx="2495822" cy="18257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180" y="2899382"/>
            <a:ext cx="2495822" cy="177111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59804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60648"/>
            <a:ext cx="2135907" cy="1229604"/>
          </a:xfrm>
          <a:prstGeom prst="rect">
            <a:avLst/>
          </a:prstGeom>
        </p:spPr>
      </p:pic>
      <p:sp>
        <p:nvSpPr>
          <p:cNvPr id="17" name="object 27"/>
          <p:cNvSpPr txBox="1"/>
          <p:nvPr/>
        </p:nvSpPr>
        <p:spPr>
          <a:xfrm>
            <a:off x="814673" y="736165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Noise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인데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normal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로 분류된 케이스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상대적으로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저배율에서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오류가 많이 발생함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81" y="3310882"/>
            <a:ext cx="4019545" cy="29403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9" y="4019001"/>
            <a:ext cx="3051530" cy="22322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27" y="2698556"/>
            <a:ext cx="7193803" cy="46185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684" y="3385467"/>
            <a:ext cx="2797696" cy="5187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26" y="1601584"/>
            <a:ext cx="4302952" cy="918649"/>
          </a:xfrm>
          <a:prstGeom prst="rect">
            <a:avLst/>
          </a:prstGeom>
        </p:spPr>
      </p:pic>
      <p:sp>
        <p:nvSpPr>
          <p:cNvPr id="12" name="제목 3"/>
          <p:cNvSpPr txBox="1">
            <a:spLocks/>
          </p:cNvSpPr>
          <p:nvPr/>
        </p:nvSpPr>
        <p:spPr>
          <a:xfrm>
            <a:off x="755576" y="216807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반응형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노이즈 필터 모델</a:t>
            </a:r>
          </a:p>
        </p:txBody>
      </p:sp>
    </p:spTree>
    <p:extLst>
      <p:ext uri="{BB962C8B-B14F-4D97-AF65-F5344CB8AC3E}">
        <p14:creationId xmlns:p14="http://schemas.microsoft.com/office/powerpoint/2010/main" val="1973202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05010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60648"/>
            <a:ext cx="2135907" cy="1229604"/>
          </a:xfrm>
          <a:prstGeom prst="rect">
            <a:avLst/>
          </a:prstGeom>
        </p:spPr>
      </p:pic>
      <p:sp>
        <p:nvSpPr>
          <p:cNvPr id="17" name="object 27"/>
          <p:cNvSpPr txBox="1"/>
          <p:nvPr/>
        </p:nvSpPr>
        <p:spPr>
          <a:xfrm>
            <a:off x="611560" y="736165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Normal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인데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noise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로 분류된 케이스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판독은 가능해 보이나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광원이 강한 경우가 많았음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708920"/>
            <a:ext cx="8615756" cy="25375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64505"/>
          <a:stretch/>
        </p:blipFill>
        <p:spPr>
          <a:xfrm>
            <a:off x="467544" y="5632805"/>
            <a:ext cx="8546146" cy="8712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9" y="1358384"/>
            <a:ext cx="4357866" cy="930373"/>
          </a:xfrm>
          <a:prstGeom prst="rect">
            <a:avLst/>
          </a:prstGeom>
        </p:spPr>
      </p:pic>
      <p:sp>
        <p:nvSpPr>
          <p:cNvPr id="10" name="제목 3"/>
          <p:cNvSpPr txBox="1">
            <a:spLocks/>
          </p:cNvSpPr>
          <p:nvPr/>
        </p:nvSpPr>
        <p:spPr>
          <a:xfrm>
            <a:off x="539552" y="216807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반응형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노이즈 필터 모델</a:t>
            </a:r>
          </a:p>
        </p:txBody>
      </p:sp>
    </p:spTree>
    <p:extLst>
      <p:ext uri="{BB962C8B-B14F-4D97-AF65-F5344CB8AC3E}">
        <p14:creationId xmlns:p14="http://schemas.microsoft.com/office/powerpoint/2010/main" val="1190964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539552" y="736165"/>
            <a:ext cx="7701339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단계 모듈인 이미지 분류 모듈은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디텍션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모델의 박스 생성 경향성을 보완하기 위한 목적으로 추가된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모듈임</a:t>
            </a:r>
            <a:endParaRPr lang="ko-KR" altLang="en-US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사전에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M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그룹 이미지를 선별하여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디텍션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모델에 보내는 시스템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아키텍쳐를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구성함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최종 분류 모델이 종합적인 결과를 낼 때 주요한 정보를 제공하는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모듈임</a:t>
            </a:r>
            <a:endParaRPr lang="ko-KR" altLang="en-US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45913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1295469"/>
            <a:ext cx="1845905" cy="1021432"/>
          </a:xfrm>
          <a:prstGeom prst="rect">
            <a:avLst/>
          </a:prstGeom>
        </p:spPr>
      </p:pic>
      <p:sp>
        <p:nvSpPr>
          <p:cNvPr id="14" name="제목 3"/>
          <p:cNvSpPr txBox="1">
            <a:spLocks/>
          </p:cNvSpPr>
          <p:nvPr/>
        </p:nvSpPr>
        <p:spPr>
          <a:xfrm>
            <a:off x="539552" y="216807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분류 모델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11521"/>
              </p:ext>
            </p:extLst>
          </p:nvPr>
        </p:nvGraphicFramePr>
        <p:xfrm>
          <a:off x="1249847" y="2780928"/>
          <a:ext cx="6048248" cy="1204722"/>
        </p:xfrm>
        <a:graphic>
          <a:graphicData uri="http://schemas.openxmlformats.org/drawingml/2006/table">
            <a:tbl>
              <a:tblPr/>
              <a:tblGrid>
                <a:gridCol w="1512062">
                  <a:extLst>
                    <a:ext uri="{9D8B030D-6E8A-4147-A177-3AD203B41FA5}">
                      <a16:colId xmlns:a16="http://schemas.microsoft.com/office/drawing/2014/main" val="1983317257"/>
                    </a:ext>
                  </a:extLst>
                </a:gridCol>
                <a:gridCol w="1512062">
                  <a:extLst>
                    <a:ext uri="{9D8B030D-6E8A-4147-A177-3AD203B41FA5}">
                      <a16:colId xmlns:a16="http://schemas.microsoft.com/office/drawing/2014/main" val="3681483121"/>
                    </a:ext>
                  </a:extLst>
                </a:gridCol>
                <a:gridCol w="1512062">
                  <a:extLst>
                    <a:ext uri="{9D8B030D-6E8A-4147-A177-3AD203B41FA5}">
                      <a16:colId xmlns:a16="http://schemas.microsoft.com/office/drawing/2014/main" val="4104468651"/>
                    </a:ext>
                  </a:extLst>
                </a:gridCol>
                <a:gridCol w="1512062">
                  <a:extLst>
                    <a:ext uri="{9D8B030D-6E8A-4147-A177-3AD203B41FA5}">
                      <a16:colId xmlns:a16="http://schemas.microsoft.com/office/drawing/2014/main" val="3172667964"/>
                    </a:ext>
                  </a:extLst>
                </a:gridCol>
              </a:tblGrid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train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val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test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955759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M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7985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1758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1642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392990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N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8840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1867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7574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33880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69798"/>
              </p:ext>
            </p:extLst>
          </p:nvPr>
        </p:nvGraphicFramePr>
        <p:xfrm>
          <a:off x="1249847" y="4611056"/>
          <a:ext cx="6047994" cy="930402"/>
        </p:xfrm>
        <a:graphic>
          <a:graphicData uri="http://schemas.openxmlformats.org/drawingml/2006/table">
            <a:tbl>
              <a:tblPr/>
              <a:tblGrid>
                <a:gridCol w="2015998">
                  <a:extLst>
                    <a:ext uri="{9D8B030D-6E8A-4147-A177-3AD203B41FA5}">
                      <a16:colId xmlns:a16="http://schemas.microsoft.com/office/drawing/2014/main" val="2275710578"/>
                    </a:ext>
                  </a:extLst>
                </a:gridCol>
                <a:gridCol w="2015998">
                  <a:extLst>
                    <a:ext uri="{9D8B030D-6E8A-4147-A177-3AD203B41FA5}">
                      <a16:colId xmlns:a16="http://schemas.microsoft.com/office/drawing/2014/main" val="2810284941"/>
                    </a:ext>
                  </a:extLst>
                </a:gridCol>
                <a:gridCol w="2015998">
                  <a:extLst>
                    <a:ext uri="{9D8B030D-6E8A-4147-A177-3AD203B41FA5}">
                      <a16:colId xmlns:a16="http://schemas.microsoft.com/office/drawing/2014/main" val="614005435"/>
                    </a:ext>
                  </a:extLst>
                </a:gridCol>
              </a:tblGrid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Pred M 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Pred N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433526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True M 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1608 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258726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True N 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121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7453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0315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145008" y="4220281"/>
            <a:ext cx="77365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해당 데이터로 분류 모듈을 생성한 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결과 </a:t>
            </a: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현대하모니 L" panose="02020603020101020101"/>
              </a:rPr>
              <a:t>Resnet50 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기준 </a:t>
            </a:r>
            <a:r>
              <a:rPr lang="en-US" altLang="ko-KR" sz="1400" b="1" kern="0" dirty="0">
                <a:solidFill>
                  <a:srgbClr val="FF6600"/>
                </a:solidFill>
                <a:latin typeface="한양신명조"/>
                <a:ea typeface="현대하모니 L" panose="02020603020101020101"/>
              </a:rPr>
              <a:t>98.64%</a:t>
            </a: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  <a:ea typeface="현대하모니 L" panose="02020603020101020101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결과를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보임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67395" y="2257915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데이터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96155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539553" y="736165"/>
            <a:ext cx="6696744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분류 모델의 결과에 일부 이슈가 확인됨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분류 모델의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분류과정을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확인해본 결과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조직이 아닌 흰 바탕의 비율로 파악하는 경향이 확인됨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작업자가 강제로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이미지를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M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과 유사하게 촬영하는 과정에서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편향적인 정보가 생성되었고 모델이 해당 편향을 학습하여 높은 정확도를 보이는 것을 확인함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조직 이미지만을 분리하여 생성한 데이터에 대해서는 </a:t>
            </a:r>
            <a:r>
              <a:rPr lang="en-US" altLang="ko-KR" sz="1400" spc="-35" dirty="0">
                <a:solidFill>
                  <a:srgbClr val="FF66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90.76%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의 결과를 보였음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45913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95" y="987153"/>
            <a:ext cx="1845905" cy="1021432"/>
          </a:xfrm>
          <a:prstGeom prst="rect">
            <a:avLst/>
          </a:prstGeom>
        </p:spPr>
      </p:pic>
      <p:sp>
        <p:nvSpPr>
          <p:cNvPr id="14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분류 모델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71600" y="2827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538621624" descr="EMB00003ed861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9" y="3520802"/>
            <a:ext cx="6119813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9552" y="2999214"/>
            <a:ext cx="83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분류 모델이 생성한 </a:t>
            </a:r>
            <a:r>
              <a:rPr lang="en-US" altLang="ko-KR" sz="1400" kern="0" dirty="0">
                <a:solidFill>
                  <a:srgbClr val="00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lime, grad-cam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두가지 타입의 </a:t>
            </a:r>
            <a:r>
              <a:rPr lang="en-US" altLang="ko-KR" sz="1400" kern="0" dirty="0">
                <a:solidFill>
                  <a:srgbClr val="00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explanation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임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두 가지 설명이 각각 조직의 내부보다는 흰 바탕 부분을 근거로 분류를 하는 것을 확인 할 수 있음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758300"/>
              </p:ext>
            </p:extLst>
          </p:nvPr>
        </p:nvGraphicFramePr>
        <p:xfrm>
          <a:off x="559146" y="2077722"/>
          <a:ext cx="6047994" cy="875538"/>
        </p:xfrm>
        <a:graphic>
          <a:graphicData uri="http://schemas.openxmlformats.org/drawingml/2006/table">
            <a:tbl>
              <a:tblPr/>
              <a:tblGrid>
                <a:gridCol w="2015998">
                  <a:extLst>
                    <a:ext uri="{9D8B030D-6E8A-4147-A177-3AD203B41FA5}">
                      <a16:colId xmlns:a16="http://schemas.microsoft.com/office/drawing/2014/main" val="639910735"/>
                    </a:ext>
                  </a:extLst>
                </a:gridCol>
                <a:gridCol w="2015998">
                  <a:extLst>
                    <a:ext uri="{9D8B030D-6E8A-4147-A177-3AD203B41FA5}">
                      <a16:colId xmlns:a16="http://schemas.microsoft.com/office/drawing/2014/main" val="3113924481"/>
                    </a:ext>
                  </a:extLst>
                </a:gridCol>
                <a:gridCol w="2015998">
                  <a:extLst>
                    <a:ext uri="{9D8B030D-6E8A-4147-A177-3AD203B41FA5}">
                      <a16:colId xmlns:a16="http://schemas.microsoft.com/office/drawing/2014/main" val="214692727"/>
                    </a:ext>
                  </a:extLst>
                </a:gridCol>
              </a:tblGrid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Pred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M 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Pred N</a:t>
                      </a:r>
                      <a:endParaRPr lang="en-US" sz="900" b="1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34343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True M 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1507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105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15720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True N 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744</a:t>
                      </a:r>
                      <a:endParaRPr lang="en-US" sz="900" b="1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6830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9308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621306" y="3677120"/>
            <a:ext cx="1985834" cy="155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5" idx="0"/>
          </p:cNvCxnSpPr>
          <p:nvPr/>
        </p:nvCxnSpPr>
        <p:spPr>
          <a:xfrm>
            <a:off x="6607140" y="4470815"/>
            <a:ext cx="1272254" cy="110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724499" y="5572263"/>
            <a:ext cx="23097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조직 파트만 투입한 경우 모델이 조직 </a:t>
            </a:r>
            <a:r>
              <a:rPr lang="ko-KR" altLang="en-US" sz="1400" kern="0" dirty="0" err="1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병변부를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 근거로 판독함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7982" y="3471185"/>
            <a:ext cx="78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W/o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827707" y="3483326"/>
            <a:ext cx="78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W/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2053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67544" y="787515"/>
            <a:ext cx="6830551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데이터 수집을 위해서 현미경 기반의 조직 병리 이미지를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malignant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그룹에 대해서 수집을 진행함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39552" y="764704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95" y="0"/>
            <a:ext cx="1845905" cy="1126781"/>
          </a:xfrm>
          <a:prstGeom prst="rect">
            <a:avLst/>
          </a:prstGeom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병변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표시 모델의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데이터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74419"/>
              </p:ext>
            </p:extLst>
          </p:nvPr>
        </p:nvGraphicFramePr>
        <p:xfrm>
          <a:off x="539552" y="4458606"/>
          <a:ext cx="737742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761">
                  <a:extLst>
                    <a:ext uri="{9D8B030D-6E8A-4147-A177-3AD203B41FA5}">
                      <a16:colId xmlns:a16="http://schemas.microsoft.com/office/drawing/2014/main" val="2320523027"/>
                    </a:ext>
                  </a:extLst>
                </a:gridCol>
                <a:gridCol w="5111665">
                  <a:extLst>
                    <a:ext uri="{9D8B030D-6E8A-4147-A177-3AD203B41FA5}">
                      <a16:colId xmlns:a16="http://schemas.microsoft.com/office/drawing/2014/main" val="357689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오류 데이터 사례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내용 및 대응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26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 누락 사례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1)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환자 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box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데이터가 있으나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,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이미지가 없는 경우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2)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이미지가 있으나 환자 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box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데이터가 없는 경우</a:t>
                      </a:r>
                      <a:endParaRPr lang="en-US" altLang="ko-KR" sz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-1),2)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의 환자 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box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,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이미지 데이터를 모두 제거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20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이미지 범위를 벗어나는 좌표 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*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Box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의 좌표 모두 이미지 밖을 벗어난 경우에 해당 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box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데이터를 제거</a:t>
                      </a:r>
                      <a:endParaRPr lang="en-US" altLang="ko-KR" sz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*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Box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의 좌표 일부가 이미지 밖을 벗어난 경우에는 이미지 안에 위치하게 해당 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box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데이터를 변경하여 사용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,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9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음수 </a:t>
                      </a:r>
                      <a:r>
                        <a:rPr lang="ko-KR" altLang="en-US" sz="1200" spc="-35" dirty="0" err="1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좌표값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*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Box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의 넓이나 높이가 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0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보다 크지 않은 경우 해당 </a:t>
                      </a:r>
                      <a:r>
                        <a:rPr lang="en-US" altLang="ko-KR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box </a:t>
                      </a:r>
                      <a:r>
                        <a:rPr lang="ko-KR" altLang="en-US" sz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데이터를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687843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67544" y="4117633"/>
            <a:ext cx="60486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|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데이터 전처리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9552" y="6488394"/>
            <a:ext cx="75840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200" spc="-35" dirty="0">
                <a:solidFill>
                  <a:srgbClr val="0033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* 인공지능 모델에게 현미경 기반의 조직 병리 이미지를 학습시키기 위해 이미지를 </a:t>
            </a:r>
            <a:r>
              <a:rPr lang="en-US" altLang="ko-KR" sz="1200" spc="-35" dirty="0">
                <a:solidFill>
                  <a:srgbClr val="0033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512x512 </a:t>
            </a:r>
            <a:r>
              <a:rPr lang="ko-KR" altLang="en-US" sz="1200" spc="-35" dirty="0">
                <a:solidFill>
                  <a:srgbClr val="0033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사이즈로 조정함</a:t>
            </a:r>
            <a:endParaRPr lang="en-US" altLang="ko-KR" sz="1200" spc="-35" dirty="0">
              <a:solidFill>
                <a:srgbClr val="0033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411909"/>
              </p:ext>
            </p:extLst>
          </p:nvPr>
        </p:nvGraphicFramePr>
        <p:xfrm>
          <a:off x="457067" y="1375559"/>
          <a:ext cx="7488832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53">
                  <a:extLst>
                    <a:ext uri="{9D8B030D-6E8A-4147-A177-3AD203B41FA5}">
                      <a16:colId xmlns:a16="http://schemas.microsoft.com/office/drawing/2014/main" val="3956872703"/>
                    </a:ext>
                  </a:extLst>
                </a:gridCol>
                <a:gridCol w="5142479">
                  <a:extLst>
                    <a:ext uri="{9D8B030D-6E8A-4147-A177-3AD203B41FA5}">
                      <a16:colId xmlns:a16="http://schemas.microsoft.com/office/drawing/2014/main" val="1019439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4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데이터 수집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차례 진행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spc="-35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20200706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spc="-35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20200907(20200706_</a:t>
                      </a:r>
                      <a:r>
                        <a:rPr lang="ko-KR" altLang="en-US" sz="1400" spc="-35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재생성 </a:t>
                      </a:r>
                      <a:r>
                        <a:rPr lang="en-US" altLang="ko-KR" sz="1400" spc="-35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+ New)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spc="-35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20200923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spc="-35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20201006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spc="-35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202001018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666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환자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35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261</a:t>
                      </a:r>
                      <a:r>
                        <a:rPr lang="ko-KR" altLang="en-US" sz="1400" spc="-35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402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이미지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35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16123</a:t>
                      </a:r>
                      <a:r>
                        <a:rPr lang="ko-KR" altLang="en-US" sz="1400" spc="-35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장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20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데이터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35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train : valid : test  </a:t>
                      </a:r>
                    </a:p>
                    <a:p>
                      <a:pPr algn="ctr" latinLnBrk="1"/>
                      <a:r>
                        <a:rPr lang="en-US" altLang="ko-KR" sz="1400" spc="-35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7 : 1.5 : 1.5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5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411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67543" y="804806"/>
            <a:ext cx="7344817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연구의 모델의 최적화를 위해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딥러닝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모델들을 선별하고 테스트를 진행하였음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선별된 모델들은 기존 이미지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디텍션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분야에서 좋은 성능을 보였던 모델을 사용함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활용된 모델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‘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Faster R-CNN’, ‘YOLOv5’, ‘</a:t>
            </a:r>
            <a:r>
              <a:rPr lang="en-US" altLang="ko-KR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EfficientDet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’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FPN</a:t>
            </a:r>
            <a:r>
              <a:rPr lang="en-US" altLang="ko-KR" sz="14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모듈</a:t>
            </a:r>
            <a:r>
              <a:rPr lang="en-US" altLang="ko-KR" sz="14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CNN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모델의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high-level feature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와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low-level feature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를 연결하는 역할을 수행함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4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anchor</a:t>
            </a:r>
            <a:r>
              <a:rPr lang="ko-KR" altLang="en-US" sz="14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사용</a:t>
            </a:r>
            <a:r>
              <a:rPr lang="en-US" altLang="ko-KR" sz="14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: </a:t>
            </a:r>
            <a:r>
              <a:rPr lang="ko-KR" altLang="en-US" sz="1400" u="sng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모델의 정확도 향상을 위해서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사전에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box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크기와 비율을 정의한 후 </a:t>
            </a:r>
            <a:r>
              <a:rPr lang="ko-KR" altLang="en-US" sz="1400" spc="-35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디텍션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하는 방법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39552" y="764704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95" y="0"/>
            <a:ext cx="1845905" cy="1126781"/>
          </a:xfrm>
          <a:prstGeom prst="rect">
            <a:avLst/>
          </a:prstGeom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기반 모델 최적화 및 선별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55118"/>
              </p:ext>
            </p:extLst>
          </p:nvPr>
        </p:nvGraphicFramePr>
        <p:xfrm>
          <a:off x="485730" y="2557256"/>
          <a:ext cx="8128862" cy="2716032"/>
        </p:xfrm>
        <a:graphic>
          <a:graphicData uri="http://schemas.openxmlformats.org/drawingml/2006/table">
            <a:tbl>
              <a:tblPr/>
              <a:tblGrid>
                <a:gridCol w="1667714">
                  <a:extLst>
                    <a:ext uri="{9D8B030D-6E8A-4147-A177-3AD203B41FA5}">
                      <a16:colId xmlns:a16="http://schemas.microsoft.com/office/drawing/2014/main" val="3596498637"/>
                    </a:ext>
                  </a:extLst>
                </a:gridCol>
                <a:gridCol w="899982">
                  <a:extLst>
                    <a:ext uri="{9D8B030D-6E8A-4147-A177-3AD203B41FA5}">
                      <a16:colId xmlns:a16="http://schemas.microsoft.com/office/drawing/2014/main" val="2016990428"/>
                    </a:ext>
                  </a:extLst>
                </a:gridCol>
                <a:gridCol w="5561166">
                  <a:extLst>
                    <a:ext uri="{9D8B030D-6E8A-4147-A177-3AD203B41FA5}">
                      <a16:colId xmlns:a16="http://schemas.microsoft.com/office/drawing/2014/main" val="2979722222"/>
                    </a:ext>
                  </a:extLst>
                </a:gridCol>
              </a:tblGrid>
              <a:tr h="18947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연도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설명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150064"/>
                  </a:ext>
                </a:extLst>
              </a:tr>
              <a:tr h="5053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Faster R-CNN</a:t>
                      </a:r>
                      <a:endParaRPr lang="da-DK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9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(Ren et al. 2015)</a:t>
                      </a: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Facebook AI Research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Two-stage object detection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정확도에 큰 두각은 보이는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two-stage object detection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모델로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anchor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를 활용하여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detection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을 수행함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464431"/>
                  </a:ext>
                </a:extLst>
              </a:tr>
              <a:tr h="62561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YOLOv5</a:t>
                      </a:r>
                      <a:endParaRPr lang="da-DK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(Redmon, et al 2016)</a:t>
                      </a:r>
                      <a:endParaRPr lang="da-DK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2020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Ultralytics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One-stage object detection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One-stage object detection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중 가장 좋은 성능을 보여온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YOLO family model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의 가장 최근 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속도와 정확도 측면에서 장점을 가지고 있음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899972"/>
                  </a:ext>
                </a:extLst>
              </a:tr>
              <a:tr h="692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EfficientDet</a:t>
                      </a:r>
                      <a:endParaRPr lang="es-E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(Tan, M. 2019; Tan et al. 2020)</a:t>
                      </a:r>
                      <a:endParaRPr lang="es-E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2019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: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Google Brain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One-stage object detection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2020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 기준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PASCAL VOC, COCO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등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benchmark dataset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에서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SOTA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를 달성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2019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년에 발표된 </a:t>
                      </a: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EfficientNet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모델과 변형된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FPN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구조를 활용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0756" marR="60756" marT="16797" marB="16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46518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95979"/>
              </p:ext>
            </p:extLst>
          </p:nvPr>
        </p:nvGraphicFramePr>
        <p:xfrm>
          <a:off x="514186" y="5680630"/>
          <a:ext cx="8128861" cy="1131570"/>
        </p:xfrm>
        <a:graphic>
          <a:graphicData uri="http://schemas.openxmlformats.org/drawingml/2006/table">
            <a:tbl>
              <a:tblPr/>
              <a:tblGrid>
                <a:gridCol w="2801369">
                  <a:extLst>
                    <a:ext uri="{9D8B030D-6E8A-4147-A177-3AD203B41FA5}">
                      <a16:colId xmlns:a16="http://schemas.microsoft.com/office/drawing/2014/main" val="924085880"/>
                    </a:ext>
                  </a:extLst>
                </a:gridCol>
                <a:gridCol w="2331566">
                  <a:extLst>
                    <a:ext uri="{9D8B030D-6E8A-4147-A177-3AD203B41FA5}">
                      <a16:colId xmlns:a16="http://schemas.microsoft.com/office/drawing/2014/main" val="2764369685"/>
                    </a:ext>
                  </a:extLst>
                </a:gridCol>
                <a:gridCol w="1440858">
                  <a:extLst>
                    <a:ext uri="{9D8B030D-6E8A-4147-A177-3AD203B41FA5}">
                      <a16:colId xmlns:a16="http://schemas.microsoft.com/office/drawing/2014/main" val="1638258520"/>
                    </a:ext>
                  </a:extLst>
                </a:gridCol>
                <a:gridCol w="1555068">
                  <a:extLst>
                    <a:ext uri="{9D8B030D-6E8A-4147-A177-3AD203B41FA5}">
                      <a16:colId xmlns:a16="http://schemas.microsoft.com/office/drawing/2014/main" val="38964754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Anchor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mAP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Precision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956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Faster R-CNN + FPN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Base Anchor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4.45%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12.55%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336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Faster R-CNN + FPN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New Anchor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5.41%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16.31%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3901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03578" y="5299115"/>
            <a:ext cx="4572000" cy="3815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| Anchor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모델의 </a:t>
            </a:r>
            <a:r>
              <a:rPr lang="en-US" altLang="ko-KR" sz="14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anchor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사용에 따른 정확도 향상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0401" y="2149317"/>
            <a:ext cx="8319519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>
                <a:solidFill>
                  <a:srgbClr val="000000"/>
                </a:solidFill>
                <a:latin typeface="휴먼명조"/>
                <a:ea typeface="휴먼명조"/>
              </a:rPr>
              <a:t>|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휴먼명조"/>
              </a:rPr>
              <a:t>현미경 기반 판독 시스템 모델의 최적화 대상으로 선별된 </a:t>
            </a:r>
            <a:r>
              <a:rPr lang="ko-KR" altLang="en-US" sz="1400" kern="0" dirty="0" err="1">
                <a:solidFill>
                  <a:srgbClr val="000000"/>
                </a:solidFill>
                <a:latin typeface="휴먼명조"/>
                <a:ea typeface="휴먼명조"/>
              </a:rPr>
              <a:t>딥러닝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휴먼명조"/>
              </a:rPr>
              <a:t> 모델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261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67543" y="804806"/>
            <a:ext cx="734481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모델을 생성하고 두 가지 모델 평가 기준으로 각 모델의 성능을 평가함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두 평가 기준과 모델의 다양한 버전에서 모두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Faster R-CNN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 가장 좋은 성능을 보여주었음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이후 진행되는 모든 실험에는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Faster R-CNN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모델을 활용하였음 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39552" y="764704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95" y="0"/>
            <a:ext cx="1845905" cy="1126781"/>
          </a:xfrm>
          <a:prstGeom prst="rect">
            <a:avLst/>
          </a:prstGeom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기반 모델 생성 및 학습 결과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6784"/>
              </p:ext>
            </p:extLst>
          </p:nvPr>
        </p:nvGraphicFramePr>
        <p:xfrm>
          <a:off x="539551" y="4656350"/>
          <a:ext cx="7416824" cy="1588328"/>
        </p:xfrm>
        <a:graphic>
          <a:graphicData uri="http://schemas.openxmlformats.org/drawingml/2006/table">
            <a:tbl>
              <a:tblPr/>
              <a:tblGrid>
                <a:gridCol w="4224624">
                  <a:extLst>
                    <a:ext uri="{9D8B030D-6E8A-4147-A177-3AD203B41FA5}">
                      <a16:colId xmlns:a16="http://schemas.microsoft.com/office/drawing/2014/main" val="975881136"/>
                    </a:ext>
                  </a:extLst>
                </a:gridCol>
                <a:gridCol w="2000119">
                  <a:extLst>
                    <a:ext uri="{9D8B030D-6E8A-4147-A177-3AD203B41FA5}">
                      <a16:colId xmlns:a16="http://schemas.microsoft.com/office/drawing/2014/main" val="4094006451"/>
                    </a:ext>
                  </a:extLst>
                </a:gridCol>
                <a:gridCol w="1192081">
                  <a:extLst>
                    <a:ext uri="{9D8B030D-6E8A-4147-A177-3AD203B41FA5}">
                      <a16:colId xmlns:a16="http://schemas.microsoft.com/office/drawing/2014/main" val="4171370864"/>
                    </a:ext>
                  </a:extLst>
                </a:gridCol>
              </a:tblGrid>
              <a:tr h="397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모델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Confidence Score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Precision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481403"/>
                  </a:ext>
                </a:extLst>
              </a:tr>
              <a:tr h="397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Faster R-CNN + FPN + ResNet50 + NMS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21.11%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68462"/>
                  </a:ext>
                </a:extLst>
              </a:tr>
              <a:tr h="397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Faster R-CNN + FPN + ResNet50 + SoftNMS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22.33%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657470"/>
                  </a:ext>
                </a:extLst>
              </a:tr>
              <a:tr h="397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Faster R-CNN + FPN + ResNet50 + SoftNMS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0.6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25.66%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20043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03578" y="4145676"/>
            <a:ext cx="3828292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33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| Greedy-NMS, Soft-NMS </a:t>
            </a:r>
            <a:r>
              <a:rPr lang="ko-KR" altLang="en-US" sz="1600" kern="0" dirty="0">
                <a:solidFill>
                  <a:srgbClr val="0033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비교 실험 결과</a:t>
            </a:r>
            <a:endParaRPr lang="ko-KR" altLang="en-US" sz="1000" kern="0" spc="0" dirty="0">
              <a:solidFill>
                <a:srgbClr val="003300"/>
              </a:solidFill>
              <a:effectLst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343492"/>
              </p:ext>
            </p:extLst>
          </p:nvPr>
        </p:nvGraphicFramePr>
        <p:xfrm>
          <a:off x="538697" y="1569511"/>
          <a:ext cx="7417678" cy="1313688"/>
        </p:xfrm>
        <a:graphic>
          <a:graphicData uri="http://schemas.openxmlformats.org/drawingml/2006/table">
            <a:tbl>
              <a:tblPr/>
              <a:tblGrid>
                <a:gridCol w="2254652">
                  <a:extLst>
                    <a:ext uri="{9D8B030D-6E8A-4147-A177-3AD203B41FA5}">
                      <a16:colId xmlns:a16="http://schemas.microsoft.com/office/drawing/2014/main" val="25698203"/>
                    </a:ext>
                  </a:extLst>
                </a:gridCol>
                <a:gridCol w="2104579">
                  <a:extLst>
                    <a:ext uri="{9D8B030D-6E8A-4147-A177-3AD203B41FA5}">
                      <a16:colId xmlns:a16="http://schemas.microsoft.com/office/drawing/2014/main" val="2900936927"/>
                    </a:ext>
                  </a:extLst>
                </a:gridCol>
                <a:gridCol w="1454110">
                  <a:extLst>
                    <a:ext uri="{9D8B030D-6E8A-4147-A177-3AD203B41FA5}">
                      <a16:colId xmlns:a16="http://schemas.microsoft.com/office/drawing/2014/main" val="2780611029"/>
                    </a:ext>
                  </a:extLst>
                </a:gridCol>
                <a:gridCol w="1604337">
                  <a:extLst>
                    <a:ext uri="{9D8B030D-6E8A-4147-A177-3AD203B41FA5}">
                      <a16:colId xmlns:a16="http://schemas.microsoft.com/office/drawing/2014/main" val="40394146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Confidence Score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mAP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Precision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189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Faster R-CNN + FPN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5.41%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16.31%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625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YOLOv5 + FPN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0.45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1.01%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330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EfficientDet_d4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0%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0%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328542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18466" y="3153795"/>
            <a:ext cx="76099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/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베이스로 선정된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Faster R-CNN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의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backbone structure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부분 최적화를 위해 모델을 선별하고 테스트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모델의 예측 결과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box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가 겹쳐서 나오는 현상에 대응 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후보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box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선별 알고리즘인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NMS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방식을 </a:t>
            </a:r>
            <a:r>
              <a:rPr lang="en-US" altLang="ko-KR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Soft-NMS</a:t>
            </a: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로 변경</a:t>
            </a:r>
            <a:endParaRPr lang="en-US" altLang="ko-KR" sz="1400" spc="-35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 정확도를 향상 확인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38697" y="6364857"/>
            <a:ext cx="23727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35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100" spc="-35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NMS: Non-maximum suppression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6903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50062" y="827634"/>
            <a:ext cx="77013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산출물과 관련된 주요 목표는 다음과 같음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02772"/>
              </p:ext>
            </p:extLst>
          </p:nvPr>
        </p:nvGraphicFramePr>
        <p:xfrm>
          <a:off x="816558" y="1256214"/>
          <a:ext cx="7984225" cy="4564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718">
                  <a:extLst>
                    <a:ext uri="{9D8B030D-6E8A-4147-A177-3AD203B41FA5}">
                      <a16:colId xmlns:a16="http://schemas.microsoft.com/office/drawing/2014/main" val="3022128341"/>
                    </a:ext>
                  </a:extLst>
                </a:gridCol>
                <a:gridCol w="488718">
                  <a:extLst>
                    <a:ext uri="{9D8B030D-6E8A-4147-A177-3AD203B41FA5}">
                      <a16:colId xmlns:a16="http://schemas.microsoft.com/office/drawing/2014/main" val="19491985"/>
                    </a:ext>
                  </a:extLst>
                </a:gridCol>
                <a:gridCol w="2614461">
                  <a:extLst>
                    <a:ext uri="{9D8B030D-6E8A-4147-A177-3AD203B41FA5}">
                      <a16:colId xmlns:a16="http://schemas.microsoft.com/office/drawing/2014/main" val="3226593166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9662799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8209210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16668587"/>
                    </a:ext>
                  </a:extLst>
                </a:gridCol>
              </a:tblGrid>
              <a:tr h="43815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일련 번호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핵심 연구 개발</a:t>
                      </a:r>
                      <a:r>
                        <a:rPr lang="ko-KR" altLang="en-US" sz="1200" kern="1200" spc="-35" baseline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 목표*</a:t>
                      </a:r>
                      <a:endParaRPr lang="ko-KR" alt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연구 개발 내용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산출물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비고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785790"/>
                  </a:ext>
                </a:extLst>
              </a:tr>
              <a:tr h="4381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1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차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/>
                      </a:r>
                      <a:b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년도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1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진단 시스템 심화 정보 분석 및 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/>
                      </a:r>
                      <a:b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개선 전략 확보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씨젠의료재단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 내부의 진단 시스템에 대한 정보를 분석하고 개선 전략을 확보하고 이를 문서화 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전략 확보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52652"/>
                  </a:ext>
                </a:extLst>
              </a:tr>
              <a:tr h="43815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EP 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검사 진단 모델 개발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전기 영동 검사 </a:t>
                      </a: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(EP)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의 그래프를 이미지 처리하여 분류하는</a:t>
                      </a:r>
                      <a:r>
                        <a:rPr lang="ko-KR" altLang="en-US" sz="1100" kern="1200" spc="-35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 모델 개발</a:t>
                      </a:r>
                      <a:endParaRPr lang="ko-KR" altLang="en-US" sz="1100" kern="1200" spc="-35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315650"/>
                  </a:ext>
                </a:extLst>
              </a:tr>
              <a:tr h="43815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3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조직 병리</a:t>
                      </a:r>
                      <a:r>
                        <a:rPr lang="ko-KR" altLang="en-US" sz="1200" kern="1200" spc="-35" baseline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 시스템 촬영 환경 구축 </a:t>
                      </a:r>
                      <a:r>
                        <a:rPr lang="en-US" altLang="ko-KR" sz="1200" kern="1200" spc="-35" baseline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/>
                      </a:r>
                      <a:br>
                        <a:rPr lang="en-US" altLang="ko-KR" sz="1200" kern="1200" spc="-35" baseline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ko-KR" altLang="en-US" sz="1200" kern="1200" spc="-35" baseline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및 데이터 수집</a:t>
                      </a:r>
                      <a:endParaRPr lang="ko-KR" alt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조직 병리</a:t>
                      </a:r>
                      <a:r>
                        <a:rPr lang="ko-KR" altLang="en-US" sz="1100" kern="1200" spc="-35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 검사에 사용되는 슬라이드를 디지털 이미지로 저장하고 </a:t>
                      </a:r>
                      <a:r>
                        <a:rPr lang="ko-KR" altLang="en-US" sz="1100" kern="1200" spc="-35" baseline="0" dirty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병변을</a:t>
                      </a:r>
                      <a:r>
                        <a:rPr lang="ko-KR" altLang="en-US" sz="1100" kern="1200" spc="-35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 </a:t>
                      </a:r>
                      <a:r>
                        <a:rPr lang="en-US" altLang="ko-KR" sz="1100" kern="1200" spc="-35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annotation </a:t>
                      </a:r>
                      <a:r>
                        <a:rPr lang="ko-KR" altLang="en-US" sz="1100" kern="1200" spc="-35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하여 수집</a:t>
                      </a:r>
                      <a:endParaRPr lang="ko-KR" altLang="en-US" sz="1100" kern="1200" spc="-35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수집된 데이터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25811"/>
                  </a:ext>
                </a:extLst>
              </a:tr>
              <a:tr h="4381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차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/>
                      </a:r>
                      <a:b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년도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4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슬라이드 전처리 모델 개발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큰 크기의 슬라이드 이미지를 처리할 방법을 연구하고 이를 </a:t>
                      </a:r>
                      <a:r>
                        <a:rPr lang="ko-KR" altLang="en-US" sz="1100" kern="1200" spc="-35" dirty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전처리하는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 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79719"/>
                  </a:ext>
                </a:extLst>
              </a:tr>
              <a:tr h="43815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5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슬라이드 이미지 </a:t>
                      </a:r>
                      <a:r>
                        <a:rPr lang="ko-KR" altLang="en-US" sz="1200" kern="1200" spc="-35" dirty="0" err="1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딥러닝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 모델 개발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분할된 슬라이드 이미지 </a:t>
                      </a: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(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패치</a:t>
                      </a:r>
                      <a:r>
                        <a:rPr lang="en-US" altLang="ko-KR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)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를 분류하는 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092590"/>
                  </a:ext>
                </a:extLst>
              </a:tr>
              <a:tr h="43815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6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현미경 모델 연구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현미경으로부터 획득된 이미지의 분류 방법과 </a:t>
                      </a:r>
                      <a:r>
                        <a:rPr lang="ko-KR" altLang="en-US" sz="1100" kern="1200" spc="-35" dirty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레이블링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 방법을 연구하고 모델을 설계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모델 설계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886838"/>
                  </a:ext>
                </a:extLst>
              </a:tr>
              <a:tr h="4381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3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차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/>
                      </a:r>
                      <a:b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년도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7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슬라이드 위장 판독 모델 개발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위장 조직의 </a:t>
                      </a:r>
                      <a:r>
                        <a:rPr lang="ko-KR" altLang="en-US" sz="1100" kern="1200" spc="-35" dirty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병변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 분류를 위한 모델을 개발하고 이를 시스템과 연결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801433"/>
                  </a:ext>
                </a:extLst>
              </a:tr>
              <a:tr h="43815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8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슬라이드 대장 판독 모델 개발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대장 조직의 </a:t>
                      </a:r>
                      <a:r>
                        <a:rPr lang="ko-KR" altLang="en-US" sz="1100" kern="1200" spc="-35" dirty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병변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 분류를 위한 모델을 개발하고 이를 시스템과 연결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624252"/>
                  </a:ext>
                </a:extLst>
              </a:tr>
              <a:tr h="43815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9</a:t>
                      </a:r>
                      <a:endParaRPr 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현미경 시스템 구성 및 모듈 개발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현미경 시스템에 대한 구조를 디자인하고 각 모듈의 </a:t>
                      </a:r>
                      <a:r>
                        <a:rPr lang="ko-KR" altLang="en-US" sz="1100" kern="1200" spc="-35" dirty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프로토타입</a:t>
                      </a:r>
                      <a:r>
                        <a:rPr lang="ko-KR" altLang="en-US" sz="1100" kern="1200" spc="-35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/>
                        </a:rPr>
                        <a:t>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65160"/>
                  </a:ext>
                </a:extLst>
              </a:tr>
            </a:tbl>
          </a:graphicData>
        </a:graphic>
      </p:graphicFrame>
      <p:sp>
        <p:nvSpPr>
          <p:cNvPr id="15" name="제목 3"/>
          <p:cNvSpPr txBox="1">
            <a:spLocks/>
          </p:cNvSpPr>
          <p:nvPr/>
        </p:nvSpPr>
        <p:spPr>
          <a:xfrm>
            <a:off x="728791" y="202642"/>
            <a:ext cx="4646837" cy="4180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개요 및 목표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주요 목표 요약</a:t>
            </a:r>
          </a:p>
        </p:txBody>
      </p:sp>
    </p:spTree>
    <p:extLst>
      <p:ext uri="{BB962C8B-B14F-4D97-AF65-F5344CB8AC3E}">
        <p14:creationId xmlns:p14="http://schemas.microsoft.com/office/powerpoint/2010/main" val="634650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61183" y="803615"/>
            <a:ext cx="6830551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기존 이미지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디텍션에서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평가 기준인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en-US" altLang="ko-KR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mAP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가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malignant dataset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의 특징을 고려하지 못하여 여러 문제점이 발생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문제점을 해결하기 위해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box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단위가 아닌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pixel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단위로 계산하는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pixel-accuracy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를 도입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19215" y="673738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95" y="0"/>
            <a:ext cx="1845905" cy="1126781"/>
          </a:xfrm>
          <a:prstGeom prst="rect">
            <a:avLst/>
          </a:prstGeom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267605" y="252343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새로운 평가 기준 도입</a:t>
            </a:r>
          </a:p>
        </p:txBody>
      </p:sp>
      <p:pic>
        <p:nvPicPr>
          <p:cNvPr id="3073" name="_x687646904" descr="EMB0000776c5b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0" y="4450575"/>
            <a:ext cx="2343804" cy="19307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687645968" descr="EMB0000776c5b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3760"/>
            <a:ext cx="6844817" cy="294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503553832" descr="EMB0000776c5bd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477" y="4450575"/>
            <a:ext cx="4224115" cy="19307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6381328"/>
            <a:ext cx="66064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en-US" altLang="ko-KR" sz="9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mAP</a:t>
            </a:r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 기준이 가지고 있는 문제점을 해결하기 위해 </a:t>
            </a:r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Precision</a:t>
            </a:r>
            <a:r>
              <a:rPr lang="ko-KR" altLang="en-US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도입 </a:t>
            </a:r>
          </a:p>
          <a:p>
            <a:pPr lvl="0" algn="just" fontAlgn="base"/>
            <a:r>
              <a:rPr lang="en-US" altLang="ko-KR" sz="9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-Precision </a:t>
            </a:r>
            <a:r>
              <a:rPr lang="ko-KR" altLang="en-US" sz="9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도입을 통해 </a:t>
            </a:r>
            <a:r>
              <a:rPr lang="en-US" altLang="ko-KR" sz="9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threshold </a:t>
            </a:r>
            <a:r>
              <a:rPr lang="ko-KR" altLang="en-US" sz="9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기법의 단점을 해소할 수 있었으나 여전히 </a:t>
            </a:r>
            <a:r>
              <a:rPr lang="ko-KR" altLang="en-US" sz="900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병변의</a:t>
            </a:r>
            <a:r>
              <a:rPr lang="ko-KR" altLang="en-US" sz="9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다양성에 대처하지 못하며 정답 </a:t>
            </a:r>
            <a:r>
              <a:rPr lang="en-US" altLang="ko-KR" sz="9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box</a:t>
            </a:r>
            <a:r>
              <a:rPr lang="ko-KR" altLang="en-US" sz="9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어떻게 </a:t>
            </a:r>
            <a:r>
              <a:rPr lang="ko-KR" altLang="en-US" sz="900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치느냐에</a:t>
            </a:r>
            <a:r>
              <a:rPr lang="ko-KR" altLang="en-US" sz="9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따라 정확도가 달라지는 불안정성이 존재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68635" y="4170263"/>
            <a:ext cx="18101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기존과 동일한 페널티 부과</a:t>
            </a:r>
            <a:endParaRPr lang="ko-KR" altLang="en-US" sz="1050" dirty="0"/>
          </a:p>
        </p:txBody>
      </p:sp>
      <p:sp>
        <p:nvSpPr>
          <p:cNvPr id="3" name="직사각형 2"/>
          <p:cNvSpPr/>
          <p:nvPr/>
        </p:nvSpPr>
        <p:spPr>
          <a:xfrm>
            <a:off x="3059288" y="4094558"/>
            <a:ext cx="12715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낮은 페</a:t>
            </a:r>
            <a:r>
              <a:rPr lang="ko-KR" altLang="en-US" sz="1100" dirty="0" smtClean="0"/>
              <a:t>널티 </a:t>
            </a:r>
            <a:r>
              <a:rPr lang="ko-KR" altLang="en-US" sz="1100" dirty="0"/>
              <a:t>부과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285014" y="3942744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기존과 동일한 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페널티 부과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4530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467544" y="804806"/>
            <a:ext cx="6483422" cy="2585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차년도 연구를 통해서 생성한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디텍션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모델의 요약표이며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다음의 세가지 모델은 성능의 안정성과 정확도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정성평가에서 좋은 평가를 받아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주요 기반 모델로 선정함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frcnn_anchor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: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좋은 안정성을 보여 기반으로 선택한 모델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frcnn_resnext50 :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현재까지 가장 정확도가 좋은 모델</a:t>
            </a:r>
          </a:p>
          <a:p>
            <a:pPr marL="755650" lvl="1" indent="-285750">
              <a:buFont typeface="Arial" panose="020B0604020202020204" pitchFamily="34" charset="0"/>
              <a:buChar char="•"/>
            </a:pPr>
            <a:r>
              <a:rPr lang="en-US" altLang="ko-KR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frcnn_cbam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: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모델의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attention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능력의 향상을 위해서 연구하고 있는 모델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/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12700"/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다양한 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object detection (OD)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모델을 생성하고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비교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실험중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실제로 정성 평가에서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좋은 성능을 확인 받음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Wingdings" panose="05000000000000000000" pitchFamily="2" charset="2"/>
              <a:buChar char="ü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병변이 있는 곳에 박스가 있다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.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Wingdings" panose="05000000000000000000" pitchFamily="2" charset="2"/>
              <a:buChar char="ü"/>
            </a:pPr>
            <a:r>
              <a:rPr lang="ko-KR" altLang="en-US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주요 모델들의 대표 이미지를 평가 받고</a:t>
            </a:r>
            <a:r>
              <a:rPr lang="en-US" altLang="ko-KR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ko-KR" altLang="en-US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개발 전략 </a:t>
            </a:r>
            <a:r>
              <a:rPr lang="ko-KR" altLang="en-US" sz="1400" spc="-35" dirty="0" err="1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수립중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755650" lvl="1" indent="-285750">
              <a:buFont typeface="Wingdings" panose="05000000000000000000" pitchFamily="2" charset="2"/>
              <a:buChar char="ü"/>
            </a:pP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754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95" y="0"/>
            <a:ext cx="1845905" cy="11267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9218" y="6337520"/>
            <a:ext cx="279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*TPR: true positive rate</a:t>
            </a:r>
            <a:endParaRPr lang="ko-KR" altLang="en-US" sz="1100" dirty="0"/>
          </a:p>
        </p:txBody>
      </p:sp>
      <p:sp>
        <p:nvSpPr>
          <p:cNvPr id="14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병변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표시 모델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615768"/>
              </p:ext>
            </p:extLst>
          </p:nvPr>
        </p:nvGraphicFramePr>
        <p:xfrm>
          <a:off x="489218" y="3559905"/>
          <a:ext cx="789920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108">
                  <a:extLst>
                    <a:ext uri="{9D8B030D-6E8A-4147-A177-3AD203B41FA5}">
                      <a16:colId xmlns:a16="http://schemas.microsoft.com/office/drawing/2014/main" val="2557401020"/>
                    </a:ext>
                  </a:extLst>
                </a:gridCol>
                <a:gridCol w="1047538">
                  <a:extLst>
                    <a:ext uri="{9D8B030D-6E8A-4147-A177-3AD203B41FA5}">
                      <a16:colId xmlns:a16="http://schemas.microsoft.com/office/drawing/2014/main" val="827059008"/>
                    </a:ext>
                  </a:extLst>
                </a:gridCol>
                <a:gridCol w="1834679">
                  <a:extLst>
                    <a:ext uri="{9D8B030D-6E8A-4147-A177-3AD203B41FA5}">
                      <a16:colId xmlns:a16="http://schemas.microsoft.com/office/drawing/2014/main" val="3016164495"/>
                    </a:ext>
                  </a:extLst>
                </a:gridCol>
                <a:gridCol w="1441108">
                  <a:extLst>
                    <a:ext uri="{9D8B030D-6E8A-4147-A177-3AD203B41FA5}">
                      <a16:colId xmlns:a16="http://schemas.microsoft.com/office/drawing/2014/main" val="3017060042"/>
                    </a:ext>
                  </a:extLst>
                </a:gridCol>
                <a:gridCol w="2134773">
                  <a:extLst>
                    <a:ext uri="{9D8B030D-6E8A-4147-A177-3AD203B41FA5}">
                      <a16:colId xmlns:a16="http://schemas.microsoft.com/office/drawing/2014/main" val="1752191447"/>
                    </a:ext>
                  </a:extLst>
                </a:gridCol>
              </a:tblGrid>
              <a:tr h="57421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데이터셋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Confidence Score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Precision (fixed anchor)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(TP/FP)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67017"/>
                  </a:ext>
                </a:extLst>
              </a:tr>
              <a:tr h="57421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 kern="0" spc="0" dirty="0" err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HCI Poppy"/>
                          <a:ea typeface="휴먼명조"/>
                        </a:rPr>
                        <a:t>frcnn_anchor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20201028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 + added anchor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21.11%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(5174/15599)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093579"/>
                  </a:ext>
                </a:extLst>
              </a:tr>
              <a:tr h="57421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HCI Poppy"/>
                          <a:ea typeface="휴먼명조"/>
                        </a:rPr>
                        <a:t>frcnn_resnext50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20201028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ResNeXt50 + FPN + added anchor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24.92% (24.88%)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(1567/4721)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244613"/>
                  </a:ext>
                </a:extLst>
              </a:tr>
              <a:tr h="57421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 kern="0" spc="0" dirty="0" err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HCI Poppy"/>
                          <a:ea typeface="휴먼명조"/>
                        </a:rPr>
                        <a:t>frcnn_cbam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20201028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 + fixed anchor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+ CBAM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23.86%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(2934/9394)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199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697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6754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719" y="44624"/>
            <a:ext cx="1260777" cy="769606"/>
          </a:xfrm>
          <a:prstGeom prst="rect">
            <a:avLst/>
          </a:prstGeom>
        </p:spPr>
      </p:pic>
      <p:sp>
        <p:nvSpPr>
          <p:cNvPr id="14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병변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표시 모델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70545"/>
              </p:ext>
            </p:extLst>
          </p:nvPr>
        </p:nvGraphicFramePr>
        <p:xfrm>
          <a:off x="403578" y="814230"/>
          <a:ext cx="8314279" cy="5739166"/>
        </p:xfrm>
        <a:graphic>
          <a:graphicData uri="http://schemas.openxmlformats.org/drawingml/2006/table">
            <a:tbl>
              <a:tblPr/>
              <a:tblGrid>
                <a:gridCol w="1401510">
                  <a:extLst>
                    <a:ext uri="{9D8B030D-6E8A-4147-A177-3AD203B41FA5}">
                      <a16:colId xmlns:a16="http://schemas.microsoft.com/office/drawing/2014/main" val="402327712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145005889"/>
                    </a:ext>
                  </a:extLst>
                </a:gridCol>
                <a:gridCol w="2736961">
                  <a:extLst>
                    <a:ext uri="{9D8B030D-6E8A-4147-A177-3AD203B41FA5}">
                      <a16:colId xmlns:a16="http://schemas.microsoft.com/office/drawing/2014/main" val="2434340478"/>
                    </a:ext>
                  </a:extLst>
                </a:gridCol>
                <a:gridCol w="957469">
                  <a:extLst>
                    <a:ext uri="{9D8B030D-6E8A-4147-A177-3AD203B41FA5}">
                      <a16:colId xmlns:a16="http://schemas.microsoft.com/office/drawing/2014/main" val="1419051667"/>
                    </a:ext>
                  </a:extLst>
                </a:gridCol>
                <a:gridCol w="770066">
                  <a:extLst>
                    <a:ext uri="{9D8B030D-6E8A-4147-A177-3AD203B41FA5}">
                      <a16:colId xmlns:a16="http://schemas.microsoft.com/office/drawing/2014/main" val="3717963045"/>
                    </a:ext>
                  </a:extLst>
                </a:gridCol>
                <a:gridCol w="1512169">
                  <a:extLst>
                    <a:ext uri="{9D8B030D-6E8A-4147-A177-3AD203B41FA5}">
                      <a16:colId xmlns:a16="http://schemas.microsoft.com/office/drawing/2014/main" val="3567999896"/>
                    </a:ext>
                  </a:extLst>
                </a:gridCol>
              </a:tblGrid>
              <a:tr h="49782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모델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데이터셋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Confidence Score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mAP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Precision (fixed anchor)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(TP/FP)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66640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frcnn_base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20200907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0.45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5.31%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12.55%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287526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YOLO v5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20200907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YOLOv5 + 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DarkNet</a:t>
                      </a: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+ FPN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0.45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1.01%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014388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frcnn_base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20200923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4.45%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12.25%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588901"/>
                  </a:ext>
                </a:extLst>
              </a:tr>
              <a:tr h="3592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frcnn_anchor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20200923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 + added anchor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5.41%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16.31%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(1588/8147)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754646"/>
                  </a:ext>
                </a:extLst>
              </a:tr>
              <a:tr h="350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frcnn_resnet152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20200923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ResNet152 + FPN + added anchor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14.43%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923591"/>
                  </a:ext>
                </a:extLst>
              </a:tr>
              <a:tr h="49782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frcnn_newloss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20200923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 + added anchor 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+ new loss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4.76%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16.10%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292620"/>
                  </a:ext>
                </a:extLst>
              </a:tr>
              <a:tr h="20729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EfficientDet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20200923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EfficientDet+ D4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0.07%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008211"/>
                  </a:ext>
                </a:extLst>
              </a:tr>
              <a:tr h="3592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kern="0" spc="0" dirty="0" err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HCI Poppy"/>
                          <a:ea typeface="휴먼명조"/>
                        </a:rPr>
                        <a:t>frcnn_anchor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20201028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sng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 + added anchor</a:t>
                      </a:r>
                      <a:endParaRPr lang="en-US" sz="900" b="1" u="sng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21.11%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(5174/15599)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840547"/>
                  </a:ext>
                </a:extLst>
              </a:tr>
              <a:tr h="49782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frcnn_softnms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20201028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 + added anchor + 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softnms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22.33%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(2915/10142)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593418"/>
                  </a:ext>
                </a:extLst>
              </a:tr>
              <a:tr h="49782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frcnn_softnms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20201028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 + added anchor + 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softnms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25.66% (21.43%)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(2140/6200)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254559"/>
                  </a:ext>
                </a:extLst>
              </a:tr>
              <a:tr h="49782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HCI Poppy"/>
                          <a:ea typeface="휴먼명조"/>
                        </a:rPr>
                        <a:t>frcnn_resnext50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20201028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sng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ResNeXt50 + FPN + added anchor</a:t>
                      </a:r>
                      <a:endParaRPr lang="en-US" sz="900" b="1" u="sng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24.92% (24.88%)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(1567/4721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441201"/>
                  </a:ext>
                </a:extLst>
              </a:tr>
              <a:tr h="3592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frcnn_resnext101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20201028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ResNeXt101 + FPN + added anchor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15.26%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(2111/11723)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772434"/>
                  </a:ext>
                </a:extLst>
              </a:tr>
              <a:tr h="49782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sng" kern="0" spc="0" dirty="0" err="1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HCI Poppy"/>
                          <a:ea typeface="휴먼명조"/>
                        </a:rPr>
                        <a:t>frcnn_cbam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20201028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sng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FRCNN + ResNet50 + FPN + fixed anchor </a:t>
                      </a:r>
                      <a:endParaRPr lang="en-US" sz="900" b="1" u="sng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u="sng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+ CBAM</a:t>
                      </a:r>
                      <a:endParaRPr lang="en-US" sz="900" b="1" u="sng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0.5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23.86%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(2934/9394)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4372" marR="44372" marT="22186" marB="221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69855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03577" y="3783625"/>
            <a:ext cx="8314279" cy="3882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3576" y="5171989"/>
            <a:ext cx="8314279" cy="4892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3575" y="6064137"/>
            <a:ext cx="8314279" cy="4892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2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58418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95" y="0"/>
            <a:ext cx="1845905" cy="1126781"/>
          </a:xfrm>
          <a:prstGeom prst="rect">
            <a:avLst/>
          </a:prstGeom>
        </p:spPr>
      </p:pic>
      <p:sp>
        <p:nvSpPr>
          <p:cNvPr id="22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병변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표시 모델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F8617C-0DAF-4335-9BF8-8D5D9D11897D}"/>
              </a:ext>
            </a:extLst>
          </p:cNvPr>
          <p:cNvSpPr/>
          <p:nvPr/>
        </p:nvSpPr>
        <p:spPr>
          <a:xfrm>
            <a:off x="6885722" y="5157192"/>
            <a:ext cx="20842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2020S 0163146010101-734</a:t>
            </a:r>
            <a:endParaRPr lang="ko-KR" alt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188230-DAF2-42D3-BEF5-734F0381E497}"/>
              </a:ext>
            </a:extLst>
          </p:cNvPr>
          <p:cNvSpPr/>
          <p:nvPr/>
        </p:nvSpPr>
        <p:spPr>
          <a:xfrm>
            <a:off x="755106" y="3768965"/>
            <a:ext cx="1118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Ground Truth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2601F5-FCEF-4747-93F1-960F8CEFB2AE}"/>
              </a:ext>
            </a:extLst>
          </p:cNvPr>
          <p:cNvSpPr/>
          <p:nvPr/>
        </p:nvSpPr>
        <p:spPr>
          <a:xfrm>
            <a:off x="3075952" y="3771013"/>
            <a:ext cx="1011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4967DF-0CE7-40BC-A6B6-BE1739F54561}"/>
              </a:ext>
            </a:extLst>
          </p:cNvPr>
          <p:cNvSpPr/>
          <p:nvPr/>
        </p:nvSpPr>
        <p:spPr>
          <a:xfrm>
            <a:off x="5128916" y="3754311"/>
            <a:ext cx="1323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frcnn_cbam_low</a:t>
            </a:r>
            <a:endParaRPr lang="ko-KR" altLang="en-US" sz="12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7FAC663-2605-4A20-B0D1-759350D87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14" y="1577958"/>
            <a:ext cx="2067764" cy="2067764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16E97F1-C185-4BF4-8D00-6F97FF646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0" y="1577958"/>
            <a:ext cx="2067763" cy="20677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C56E1B-6EC1-43BB-9A46-7C2B4EAF8A15}"/>
              </a:ext>
            </a:extLst>
          </p:cNvPr>
          <p:cNvSpPr/>
          <p:nvPr/>
        </p:nvSpPr>
        <p:spPr>
          <a:xfrm>
            <a:off x="7104246" y="3720572"/>
            <a:ext cx="1389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frcnn_cbam_high</a:t>
            </a:r>
            <a:endParaRPr lang="ko-KR" altLang="en-US" sz="12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C394311-BD32-4C57-B411-57D3BA1EC2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63" y="1542707"/>
            <a:ext cx="2085814" cy="208581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BEED738-D2E0-40A4-9A9D-7A0B92A3B9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16" y="1542707"/>
            <a:ext cx="2065342" cy="206534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B728915-02DB-4027-BFDA-3460FB1F1C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0" y="4222137"/>
            <a:ext cx="2067763" cy="20677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EB721E7-508E-42CC-B161-949B8472F1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23" y="4224091"/>
            <a:ext cx="2106855" cy="210685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5FBB3A-25C4-4544-9B2C-CE7C5B0A07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23" y="4228702"/>
            <a:ext cx="2106854" cy="210685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7FABA8-D71E-461A-AAFA-77D217F24055}"/>
              </a:ext>
            </a:extLst>
          </p:cNvPr>
          <p:cNvSpPr/>
          <p:nvPr/>
        </p:nvSpPr>
        <p:spPr>
          <a:xfrm>
            <a:off x="705763" y="6330947"/>
            <a:ext cx="12147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frcnn_softnms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492699-91F7-4038-8968-A71601A2D9D0}"/>
              </a:ext>
            </a:extLst>
          </p:cNvPr>
          <p:cNvSpPr/>
          <p:nvPr/>
        </p:nvSpPr>
        <p:spPr>
          <a:xfrm>
            <a:off x="2777450" y="6330946"/>
            <a:ext cx="13472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frcnn_resnext50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B3082-39C8-4609-A7CC-DDED8C403C75}"/>
              </a:ext>
            </a:extLst>
          </p:cNvPr>
          <p:cNvSpPr/>
          <p:nvPr/>
        </p:nvSpPr>
        <p:spPr>
          <a:xfrm>
            <a:off x="5037753" y="6330946"/>
            <a:ext cx="1363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frcnn_resnet101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870917" y="4222137"/>
            <a:ext cx="2065342" cy="2067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29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58418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95" y="0"/>
            <a:ext cx="1845905" cy="1126781"/>
          </a:xfrm>
          <a:prstGeom prst="rect">
            <a:avLst/>
          </a:prstGeom>
        </p:spPr>
      </p:pic>
      <p:sp>
        <p:nvSpPr>
          <p:cNvPr id="22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병변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표시 모델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188230-DAF2-42D3-BEF5-734F0381E497}"/>
              </a:ext>
            </a:extLst>
          </p:cNvPr>
          <p:cNvSpPr/>
          <p:nvPr/>
        </p:nvSpPr>
        <p:spPr>
          <a:xfrm>
            <a:off x="755106" y="3768965"/>
            <a:ext cx="1118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Ground Truth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2601F5-FCEF-4747-93F1-960F8CEFB2AE}"/>
              </a:ext>
            </a:extLst>
          </p:cNvPr>
          <p:cNvSpPr/>
          <p:nvPr/>
        </p:nvSpPr>
        <p:spPr>
          <a:xfrm>
            <a:off x="3075952" y="3771013"/>
            <a:ext cx="1011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4967DF-0CE7-40BC-A6B6-BE1739F54561}"/>
              </a:ext>
            </a:extLst>
          </p:cNvPr>
          <p:cNvSpPr/>
          <p:nvPr/>
        </p:nvSpPr>
        <p:spPr>
          <a:xfrm>
            <a:off x="5128916" y="3754311"/>
            <a:ext cx="1323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frcnn_cbam_low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C56E1B-6EC1-43BB-9A46-7C2B4EAF8A15}"/>
              </a:ext>
            </a:extLst>
          </p:cNvPr>
          <p:cNvSpPr/>
          <p:nvPr/>
        </p:nvSpPr>
        <p:spPr>
          <a:xfrm>
            <a:off x="7298095" y="3753569"/>
            <a:ext cx="1389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frcnn_cbam_high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7FABA8-D71E-461A-AAFA-77D217F24055}"/>
              </a:ext>
            </a:extLst>
          </p:cNvPr>
          <p:cNvSpPr/>
          <p:nvPr/>
        </p:nvSpPr>
        <p:spPr>
          <a:xfrm>
            <a:off x="705763" y="6330947"/>
            <a:ext cx="12147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frcnn_softnms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492699-91F7-4038-8968-A71601A2D9D0}"/>
              </a:ext>
            </a:extLst>
          </p:cNvPr>
          <p:cNvSpPr/>
          <p:nvPr/>
        </p:nvSpPr>
        <p:spPr>
          <a:xfrm>
            <a:off x="2777450" y="6330946"/>
            <a:ext cx="13472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frcnn_resnext50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B3082-39C8-4609-A7CC-DDED8C403C75}"/>
              </a:ext>
            </a:extLst>
          </p:cNvPr>
          <p:cNvSpPr/>
          <p:nvPr/>
        </p:nvSpPr>
        <p:spPr>
          <a:xfrm>
            <a:off x="5037753" y="6330946"/>
            <a:ext cx="1363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frcnn_resnet101</a:t>
            </a:r>
            <a:endParaRPr lang="ko-KR" altLang="en-US" sz="1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5C46DA3-2B12-43E9-BD5C-CF44A7E16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05465"/>
            <a:ext cx="2067763" cy="20677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E4FBD44-1C39-4C74-A74C-157F37134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96" y="1595379"/>
            <a:ext cx="2067763" cy="206776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D702AEE-93DC-4C42-9728-F75C8C3C10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36" y="1605524"/>
            <a:ext cx="2067763" cy="206776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8572239-69E8-4855-8BB8-8946FC2B8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77" y="1595379"/>
            <a:ext cx="2067763" cy="206776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EDCE3E0-32FD-49A7-A598-E7338FA1F9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4251286"/>
            <a:ext cx="2067762" cy="206776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06911A5-DB5D-4716-89B0-520DD9DEEE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91" y="4239448"/>
            <a:ext cx="2067762" cy="206776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A0582B8-53F4-4B0C-B06E-A183117813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09" y="4241201"/>
            <a:ext cx="2067762" cy="206776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6DFAB5-09BC-4BAD-B3AE-FD2D9D663815}"/>
              </a:ext>
            </a:extLst>
          </p:cNvPr>
          <p:cNvSpPr/>
          <p:nvPr/>
        </p:nvSpPr>
        <p:spPr>
          <a:xfrm>
            <a:off x="6950756" y="5146667"/>
            <a:ext cx="20842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2020S 0151714010101-249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6971154" y="4222137"/>
            <a:ext cx="2065342" cy="2067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96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58418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95" y="0"/>
            <a:ext cx="1845905" cy="1126781"/>
          </a:xfrm>
          <a:prstGeom prst="rect">
            <a:avLst/>
          </a:prstGeom>
        </p:spPr>
      </p:pic>
      <p:sp>
        <p:nvSpPr>
          <p:cNvPr id="22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병변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표시 모델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188230-DAF2-42D3-BEF5-734F0381E497}"/>
              </a:ext>
            </a:extLst>
          </p:cNvPr>
          <p:cNvSpPr/>
          <p:nvPr/>
        </p:nvSpPr>
        <p:spPr>
          <a:xfrm>
            <a:off x="755106" y="3768965"/>
            <a:ext cx="1118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Ground Truth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2601F5-FCEF-4747-93F1-960F8CEFB2AE}"/>
              </a:ext>
            </a:extLst>
          </p:cNvPr>
          <p:cNvSpPr/>
          <p:nvPr/>
        </p:nvSpPr>
        <p:spPr>
          <a:xfrm>
            <a:off x="3075952" y="3771013"/>
            <a:ext cx="1011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4967DF-0CE7-40BC-A6B6-BE1739F54561}"/>
              </a:ext>
            </a:extLst>
          </p:cNvPr>
          <p:cNvSpPr/>
          <p:nvPr/>
        </p:nvSpPr>
        <p:spPr>
          <a:xfrm>
            <a:off x="5128916" y="3754311"/>
            <a:ext cx="1323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frcnn_cbam_low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C56E1B-6EC1-43BB-9A46-7C2B4EAF8A15}"/>
              </a:ext>
            </a:extLst>
          </p:cNvPr>
          <p:cNvSpPr/>
          <p:nvPr/>
        </p:nvSpPr>
        <p:spPr>
          <a:xfrm>
            <a:off x="7298095" y="3753569"/>
            <a:ext cx="1389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frcnn_cbam_high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7FABA8-D71E-461A-AAFA-77D217F24055}"/>
              </a:ext>
            </a:extLst>
          </p:cNvPr>
          <p:cNvSpPr/>
          <p:nvPr/>
        </p:nvSpPr>
        <p:spPr>
          <a:xfrm>
            <a:off x="705763" y="6330947"/>
            <a:ext cx="12147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frcnn_softnms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492699-91F7-4038-8968-A71601A2D9D0}"/>
              </a:ext>
            </a:extLst>
          </p:cNvPr>
          <p:cNvSpPr/>
          <p:nvPr/>
        </p:nvSpPr>
        <p:spPr>
          <a:xfrm>
            <a:off x="2777450" y="6330946"/>
            <a:ext cx="13472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frcnn_resnext50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B3082-39C8-4609-A7CC-DDED8C403C75}"/>
              </a:ext>
            </a:extLst>
          </p:cNvPr>
          <p:cNvSpPr/>
          <p:nvPr/>
        </p:nvSpPr>
        <p:spPr>
          <a:xfrm>
            <a:off x="5037753" y="6330946"/>
            <a:ext cx="1363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frcnn_resnet101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E3ACC7-AE2C-4270-A72B-F4B329129A67}"/>
              </a:ext>
            </a:extLst>
          </p:cNvPr>
          <p:cNvSpPr/>
          <p:nvPr/>
        </p:nvSpPr>
        <p:spPr>
          <a:xfrm>
            <a:off x="6763611" y="5119992"/>
            <a:ext cx="20842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2020S 0163146010101-664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CD8D8F7-C8F7-432D-9100-420E0E784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9" y="1558934"/>
            <a:ext cx="2067763" cy="20677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C92D739-6AB9-44B3-A4BB-B06591727A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15" y="1558933"/>
            <a:ext cx="2067763" cy="206776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CC76A40-8B13-4EB2-9579-AC9010D4AE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12" y="1558933"/>
            <a:ext cx="2067763" cy="206776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F96144F-AD78-44B5-ABFA-FAA2602042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09" y="1565462"/>
            <a:ext cx="2067763" cy="20677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6DDA5D2-3146-4732-B217-16AB17E6B9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9" y="4159795"/>
            <a:ext cx="2067763" cy="20677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9EABC1A-7144-4303-8EAC-FED6FC41B1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15" y="4224612"/>
            <a:ext cx="2067763" cy="20677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C6BE67E-BEE9-4404-AB46-EE7B93EDF9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12" y="4224612"/>
            <a:ext cx="2067763" cy="206776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763611" y="4224611"/>
            <a:ext cx="2065342" cy="2067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43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22224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58418" y="69269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95" y="0"/>
            <a:ext cx="1845905" cy="1126781"/>
          </a:xfrm>
          <a:prstGeom prst="rect">
            <a:avLst/>
          </a:prstGeom>
        </p:spPr>
      </p:pic>
      <p:sp>
        <p:nvSpPr>
          <p:cNvPr id="22" name="제목 3"/>
          <p:cNvSpPr txBox="1">
            <a:spLocks/>
          </p:cNvSpPr>
          <p:nvPr/>
        </p:nvSpPr>
        <p:spPr>
          <a:xfrm>
            <a:off x="403578" y="216984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dirty="0" err="1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병변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표시 모델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188230-DAF2-42D3-BEF5-734F0381E497}"/>
              </a:ext>
            </a:extLst>
          </p:cNvPr>
          <p:cNvSpPr/>
          <p:nvPr/>
        </p:nvSpPr>
        <p:spPr>
          <a:xfrm>
            <a:off x="755106" y="3768965"/>
            <a:ext cx="1118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Ground Truth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2601F5-FCEF-4747-93F1-960F8CEFB2AE}"/>
              </a:ext>
            </a:extLst>
          </p:cNvPr>
          <p:cNvSpPr/>
          <p:nvPr/>
        </p:nvSpPr>
        <p:spPr>
          <a:xfrm>
            <a:off x="3075952" y="3771013"/>
            <a:ext cx="1011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4967DF-0CE7-40BC-A6B6-BE1739F54561}"/>
              </a:ext>
            </a:extLst>
          </p:cNvPr>
          <p:cNvSpPr/>
          <p:nvPr/>
        </p:nvSpPr>
        <p:spPr>
          <a:xfrm>
            <a:off x="4989417" y="3743910"/>
            <a:ext cx="1323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frcnn_cbam_low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C56E1B-6EC1-43BB-9A46-7C2B4EAF8A15}"/>
              </a:ext>
            </a:extLst>
          </p:cNvPr>
          <p:cNvSpPr/>
          <p:nvPr/>
        </p:nvSpPr>
        <p:spPr>
          <a:xfrm>
            <a:off x="7077288" y="3724376"/>
            <a:ext cx="1389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frcnn_cbam_high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7FABA8-D71E-461A-AAFA-77D217F24055}"/>
              </a:ext>
            </a:extLst>
          </p:cNvPr>
          <p:cNvSpPr/>
          <p:nvPr/>
        </p:nvSpPr>
        <p:spPr>
          <a:xfrm>
            <a:off x="705763" y="6330947"/>
            <a:ext cx="12147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frcnn_softnms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492699-91F7-4038-8968-A71601A2D9D0}"/>
              </a:ext>
            </a:extLst>
          </p:cNvPr>
          <p:cNvSpPr/>
          <p:nvPr/>
        </p:nvSpPr>
        <p:spPr>
          <a:xfrm>
            <a:off x="2777450" y="6330946"/>
            <a:ext cx="13472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frcnn_resnext50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B3082-39C8-4609-A7CC-DDED8C403C75}"/>
              </a:ext>
            </a:extLst>
          </p:cNvPr>
          <p:cNvSpPr/>
          <p:nvPr/>
        </p:nvSpPr>
        <p:spPr>
          <a:xfrm>
            <a:off x="4898254" y="6320545"/>
            <a:ext cx="1363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frcnn_resnet101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6739391" y="4233981"/>
            <a:ext cx="2065342" cy="2067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CB3BBC-903E-4D58-84DD-9B3A590A6A30}"/>
              </a:ext>
            </a:extLst>
          </p:cNvPr>
          <p:cNvSpPr/>
          <p:nvPr/>
        </p:nvSpPr>
        <p:spPr>
          <a:xfrm>
            <a:off x="6743145" y="5129362"/>
            <a:ext cx="20842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2020S 0165169010101-133</a:t>
            </a:r>
            <a:endParaRPr lang="ko-KR" altLang="en-US" sz="12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7FB7EC1-5661-4D74-97F3-369C68F000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2" y="1601015"/>
            <a:ext cx="2059782" cy="205978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619373D-889E-467A-B707-488D61C9D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26" y="1601015"/>
            <a:ext cx="2059782" cy="205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52F8954-6AA0-4DC0-B013-0869117350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09" y="1582840"/>
            <a:ext cx="2059782" cy="205978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5890DA1-1E73-4B4F-A2AB-CDF5727765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41" y="1596766"/>
            <a:ext cx="2059782" cy="20597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D93A262-ADC3-401B-8028-F42B8B6194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08" y="4241961"/>
            <a:ext cx="2059783" cy="205978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AD309B5-6BAE-4C42-A8B6-75CA2F1666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26" y="4260136"/>
            <a:ext cx="2059782" cy="205978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CDA8A0C-2620-496B-B4B6-79A72A0943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3" y="4260136"/>
            <a:ext cx="2059782" cy="20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95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직사각형 119"/>
          <p:cNvSpPr/>
          <p:nvPr/>
        </p:nvSpPr>
        <p:spPr>
          <a:xfrm>
            <a:off x="6516216" y="2837979"/>
            <a:ext cx="2472184" cy="2680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483768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507339" y="575795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4" y="1628800"/>
            <a:ext cx="6189904" cy="3421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66" y="2909987"/>
            <a:ext cx="2515614" cy="2608530"/>
          </a:xfrm>
          <a:prstGeom prst="rect">
            <a:avLst/>
          </a:prstGeom>
        </p:spPr>
      </p:pic>
      <p:sp>
        <p:nvSpPr>
          <p:cNvPr id="119" name="왼쪽/오른쪽 화살표 118"/>
          <p:cNvSpPr/>
          <p:nvPr/>
        </p:nvSpPr>
        <p:spPr>
          <a:xfrm>
            <a:off x="5892056" y="3990107"/>
            <a:ext cx="792088" cy="303908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제목 3"/>
          <p:cNvSpPr txBox="1">
            <a:spLocks/>
          </p:cNvSpPr>
          <p:nvPr/>
        </p:nvSpPr>
        <p:spPr>
          <a:xfrm>
            <a:off x="395536" y="131079"/>
            <a:ext cx="7030490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과제 추진 내용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업데이트 방향성 수립</a:t>
            </a:r>
            <a:endParaRPr lang="ko-KR" altLang="en-US" sz="1600" dirty="0">
              <a:solidFill>
                <a:srgbClr val="0033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7" name="object 27"/>
          <p:cNvSpPr txBox="1"/>
          <p:nvPr/>
        </p:nvSpPr>
        <p:spPr>
          <a:xfrm>
            <a:off x="507339" y="621133"/>
            <a:ext cx="770133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현재까지 개발된 프로토타입의 모델들의 업데이트 및 연계를 통해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시스템을 업데이트할 예정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디텍션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모델의 선별 및 적용 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병변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표시 방법 가능성 테스트를 위해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segmentation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가능성 테스트 중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환자 분류 모델 연구  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2025" y="4851016"/>
            <a:ext cx="3416075" cy="1950199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2E3ACC7-AE2C-4270-A72B-F4B329129A67}"/>
              </a:ext>
            </a:extLst>
          </p:cNvPr>
          <p:cNvSpPr/>
          <p:nvPr/>
        </p:nvSpPr>
        <p:spPr>
          <a:xfrm>
            <a:off x="1403648" y="6453336"/>
            <a:ext cx="1518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/>
              <a:t>Segmentation </a:t>
            </a:r>
            <a:r>
              <a:rPr lang="ko-KR" altLang="en-US" sz="1200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711701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3140968"/>
            <a:ext cx="8470232" cy="985125"/>
          </a:xfrm>
        </p:spPr>
        <p:txBody>
          <a:bodyPr>
            <a:noAutofit/>
          </a:bodyPr>
          <a:lstStyle/>
          <a:p>
            <a:pPr algn="ctr"/>
            <a:r>
              <a:rPr lang="en-US" altLang="ko-KR" sz="2600" b="1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AI </a:t>
            </a:r>
            <a:r>
              <a:rPr lang="ko-KR" altLang="en-US" sz="2600" b="1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기반의 차세대 의료진단시스템 구축 연구</a:t>
            </a:r>
            <a:endParaRPr lang="en-US" altLang="ko-KR" sz="2600" b="1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836712"/>
            <a:ext cx="75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단계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(2021.3~2024.2)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sz="1600" baseline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8" name="Picture 2" descr="KAIST CI 로고 안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3" t="1852" r="27457" b="11485"/>
          <a:stretch/>
        </p:blipFill>
        <p:spPr bwMode="auto">
          <a:xfrm>
            <a:off x="683568" y="5877272"/>
            <a:ext cx="1566333" cy="70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5962371"/>
            <a:ext cx="2152796" cy="550027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899592" y="1274264"/>
            <a:ext cx="21602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9552" y="5605866"/>
            <a:ext cx="7987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31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363847" y="0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01897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3"/>
          <p:cNvSpPr txBox="1">
            <a:spLocks/>
          </p:cNvSpPr>
          <p:nvPr/>
        </p:nvSpPr>
        <p:spPr>
          <a:xfrm>
            <a:off x="367828" y="218233"/>
            <a:ext cx="8380637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4.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추후 연구 계획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비전 판독 모델 고도화 방안 </a:t>
            </a:r>
            <a:endParaRPr lang="ko-KR" altLang="en-US" sz="1600" dirty="0">
              <a:solidFill>
                <a:srgbClr val="003300"/>
              </a:solidFill>
              <a:highlight>
                <a:srgbClr val="FFFF00"/>
              </a:highlight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237180"/>
              </p:ext>
            </p:extLst>
          </p:nvPr>
        </p:nvGraphicFramePr>
        <p:xfrm>
          <a:off x="425873" y="1059721"/>
          <a:ext cx="8322592" cy="2337816"/>
        </p:xfrm>
        <a:graphic>
          <a:graphicData uri="http://schemas.openxmlformats.org/drawingml/2006/table">
            <a:tbl>
              <a:tblPr/>
              <a:tblGrid>
                <a:gridCol w="2201911">
                  <a:extLst>
                    <a:ext uri="{9D8B030D-6E8A-4147-A177-3AD203B41FA5}">
                      <a16:colId xmlns:a16="http://schemas.microsoft.com/office/drawing/2014/main" val="878612856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1319131786"/>
                    </a:ext>
                  </a:extLst>
                </a:gridCol>
                <a:gridCol w="3312369">
                  <a:extLst>
                    <a:ext uri="{9D8B030D-6E8A-4147-A177-3AD203B41FA5}">
                      <a16:colId xmlns:a16="http://schemas.microsoft.com/office/drawing/2014/main" val="2009781060"/>
                    </a:ext>
                  </a:extLst>
                </a:gridCol>
              </a:tblGrid>
              <a:tr h="2917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범위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접근법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계획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69501"/>
                  </a:ext>
                </a:extLst>
              </a:tr>
              <a:tr h="65011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스캐너 이미지 기반의 조직 병리 자동 판독 모델 고도화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변인 조사 및 성능 일관성 확보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변인 조사 및 실험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완료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이미지 수집 조건 정리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완료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모델 일관성 확보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완료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82719"/>
                  </a:ext>
                </a:extLst>
              </a:tr>
              <a:tr h="4469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정상 슬라이드 분류 성능 강화를 위한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아키텍쳐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1) 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그룹 분류 레이어 추가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진행 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저배율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분류 보조 레이어 추가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진행 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393627"/>
                  </a:ext>
                </a:extLst>
              </a:tr>
              <a:tr h="4467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그룹 업데이트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1) U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그룹 범위 재정의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2) U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그룹 분류 방법 재정의 및 실험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06109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98724"/>
              </p:ext>
            </p:extLst>
          </p:nvPr>
        </p:nvGraphicFramePr>
        <p:xfrm>
          <a:off x="425872" y="3726876"/>
          <a:ext cx="8322593" cy="2860548"/>
        </p:xfrm>
        <a:graphic>
          <a:graphicData uri="http://schemas.openxmlformats.org/drawingml/2006/table">
            <a:tbl>
              <a:tblPr/>
              <a:tblGrid>
                <a:gridCol w="2161485">
                  <a:extLst>
                    <a:ext uri="{9D8B030D-6E8A-4147-A177-3AD203B41FA5}">
                      <a16:colId xmlns:a16="http://schemas.microsoft.com/office/drawing/2014/main" val="2330962128"/>
                    </a:ext>
                  </a:extLst>
                </a:gridCol>
                <a:gridCol w="2848739">
                  <a:extLst>
                    <a:ext uri="{9D8B030D-6E8A-4147-A177-3AD203B41FA5}">
                      <a16:colId xmlns:a16="http://schemas.microsoft.com/office/drawing/2014/main" val="140929404"/>
                    </a:ext>
                  </a:extLst>
                </a:gridCol>
                <a:gridCol w="3312369">
                  <a:extLst>
                    <a:ext uri="{9D8B030D-6E8A-4147-A177-3AD203B41FA5}">
                      <a16:colId xmlns:a16="http://schemas.microsoft.com/office/drawing/2014/main" val="2431138128"/>
                    </a:ext>
                  </a:extLst>
                </a:gridCol>
              </a:tblGrid>
              <a:tr h="3431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범위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접근법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계획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223108"/>
                  </a:ext>
                </a:extLst>
              </a:tr>
              <a:tr h="88696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현미경 이미지 기반의 조직 병리 판독 모델 연구 및 확장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구성 모듈의 성능 향상 연구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노이즈 분류 모듈 속도 향상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진행중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이미지 분류 모듈 성능 개선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진행중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3)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디텍션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모듈 개선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진행중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환자 분류 모듈 개발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958318"/>
                  </a:ext>
                </a:extLst>
              </a:tr>
              <a:tr h="647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통합 시스템의 실험실 및 현업 환경 성능 최적화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현업 환경 평가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변인 조사 및 실험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이미지 촬영 조건 정의 및 시스템 최적화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69186"/>
                  </a:ext>
                </a:extLst>
              </a:tr>
              <a:tr h="525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대상 장기 범위 확장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1) FNA thyroid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슬라이드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56343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23528" y="3356992"/>
            <a:ext cx="85683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|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현미경 이미지 기반 판독 모델 고도화 방안 및 계획</a:t>
            </a:r>
            <a:endParaRPr lang="ko-KR" altLang="en-US" sz="1400" kern="0" dirty="0">
              <a:solidFill>
                <a:srgbClr val="000000"/>
              </a:solidFill>
              <a:highlight>
                <a:srgbClr val="FFFF00"/>
              </a:highligh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678206"/>
            <a:ext cx="3179075" cy="390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| </a:t>
            </a:r>
            <a:r>
              <a:rPr lang="ko-KR" altLang="en-US" sz="14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스캐너 기반 판독 모델 고도화 방안 </a:t>
            </a:r>
          </a:p>
        </p:txBody>
      </p:sp>
    </p:spTree>
    <p:extLst>
      <p:ext uri="{BB962C8B-B14F-4D97-AF65-F5344CB8AC3E}">
        <p14:creationId xmlns:p14="http://schemas.microsoft.com/office/powerpoint/2010/main" val="266186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899592" y="1274264"/>
            <a:ext cx="17853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9552" y="5605866"/>
            <a:ext cx="79874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552" y="2852936"/>
            <a:ext cx="75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연구 결과 요약</a:t>
            </a:r>
            <a:endParaRPr lang="en-US" sz="3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483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3768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507339" y="575795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522392" y="635872"/>
            <a:ext cx="770133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핵심 산출물인 슬라이드 이미지 분류 시스템의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아키텍쳐와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성능표는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아래와 같음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28" y="1863700"/>
            <a:ext cx="4855236" cy="4218559"/>
          </a:xfrm>
          <a:prstGeom prst="rect">
            <a:avLst/>
          </a:prstGeom>
        </p:spPr>
      </p:pic>
      <p:sp>
        <p:nvSpPr>
          <p:cNvPr id="18" name="제목 3"/>
          <p:cNvSpPr txBox="1">
            <a:spLocks/>
          </p:cNvSpPr>
          <p:nvPr/>
        </p:nvSpPr>
        <p:spPr>
          <a:xfrm>
            <a:off x="367828" y="166278"/>
            <a:ext cx="8380637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4.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추후 연구 계획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비전 판독 모델 고도화 방안 </a:t>
            </a:r>
            <a:endParaRPr lang="ko-KR" altLang="en-US" sz="1600" dirty="0">
              <a:solidFill>
                <a:srgbClr val="003300"/>
              </a:solidFill>
              <a:highlight>
                <a:srgbClr val="FFFF00"/>
              </a:highlight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/>
          <p:cNvCxnSpPr>
            <a:stCxn id="20" idx="1"/>
          </p:cNvCxnSpPr>
          <p:nvPr/>
        </p:nvCxnSpPr>
        <p:spPr>
          <a:xfrm flipH="1" flipV="1">
            <a:off x="3275856" y="3919652"/>
            <a:ext cx="2102800" cy="149492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135485"/>
              </p:ext>
            </p:extLst>
          </p:nvPr>
        </p:nvGraphicFramePr>
        <p:xfrm>
          <a:off x="5378656" y="5104060"/>
          <a:ext cx="3744415" cy="621030"/>
        </p:xfrm>
        <a:graphic>
          <a:graphicData uri="http://schemas.openxmlformats.org/drawingml/2006/table">
            <a:tbl>
              <a:tblPr/>
              <a:tblGrid>
                <a:gridCol w="777520">
                  <a:extLst>
                    <a:ext uri="{9D8B030D-6E8A-4147-A177-3AD203B41FA5}">
                      <a16:colId xmlns:a16="http://schemas.microsoft.com/office/drawing/2014/main" val="2874853406"/>
                    </a:ext>
                  </a:extLst>
                </a:gridCol>
                <a:gridCol w="2966895">
                  <a:extLst>
                    <a:ext uri="{9D8B030D-6E8A-4147-A177-3AD203B41FA5}">
                      <a16:colId xmlns:a16="http://schemas.microsoft.com/office/drawing/2014/main" val="4155679961"/>
                    </a:ext>
                  </a:extLst>
                </a:gridCol>
              </a:tblGrid>
              <a:tr h="4467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U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그룹 업데이트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1) U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그룹 범위 재정의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2) U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그룹 분류 방법 재정의 및 실험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384858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>
            <a:stCxn id="20" idx="1"/>
          </p:cNvCxnSpPr>
          <p:nvPr/>
        </p:nvCxnSpPr>
        <p:spPr>
          <a:xfrm flipH="1">
            <a:off x="2814542" y="5414575"/>
            <a:ext cx="2564114" cy="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69940"/>
              </p:ext>
            </p:extLst>
          </p:nvPr>
        </p:nvGraphicFramePr>
        <p:xfrm>
          <a:off x="3923928" y="1124744"/>
          <a:ext cx="4411244" cy="913638"/>
        </p:xfrm>
        <a:graphic>
          <a:graphicData uri="http://schemas.openxmlformats.org/drawingml/2006/table">
            <a:tbl>
              <a:tblPr/>
              <a:tblGrid>
                <a:gridCol w="1490403">
                  <a:extLst>
                    <a:ext uri="{9D8B030D-6E8A-4147-A177-3AD203B41FA5}">
                      <a16:colId xmlns:a16="http://schemas.microsoft.com/office/drawing/2014/main" val="1503502137"/>
                    </a:ext>
                  </a:extLst>
                </a:gridCol>
                <a:gridCol w="2920841">
                  <a:extLst>
                    <a:ext uri="{9D8B030D-6E8A-4147-A177-3AD203B41FA5}">
                      <a16:colId xmlns:a16="http://schemas.microsoft.com/office/drawing/2014/main" val="2661957415"/>
                    </a:ext>
                  </a:extLst>
                </a:gridCol>
              </a:tblGrid>
              <a:tr h="650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변인 조사 및 성능 일관성 확보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변인 조사 및 실험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완료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이미지 수집 조건 정리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완료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3)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모델 일관성 확보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완료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065264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>
            <a:cxnSpLocks/>
            <a:stCxn id="25" idx="1"/>
          </p:cNvCxnSpPr>
          <p:nvPr/>
        </p:nvCxnSpPr>
        <p:spPr>
          <a:xfrm flipH="1">
            <a:off x="1331640" y="1581563"/>
            <a:ext cx="2592288" cy="8557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5324"/>
              </p:ext>
            </p:extLst>
          </p:nvPr>
        </p:nvGraphicFramePr>
        <p:xfrm>
          <a:off x="5312327" y="2437295"/>
          <a:ext cx="3790544" cy="913638"/>
        </p:xfrm>
        <a:graphic>
          <a:graphicData uri="http://schemas.openxmlformats.org/drawingml/2006/table">
            <a:tbl>
              <a:tblPr/>
              <a:tblGrid>
                <a:gridCol w="1088031">
                  <a:extLst>
                    <a:ext uri="{9D8B030D-6E8A-4147-A177-3AD203B41FA5}">
                      <a16:colId xmlns:a16="http://schemas.microsoft.com/office/drawing/2014/main" val="1929973681"/>
                    </a:ext>
                  </a:extLst>
                </a:gridCol>
                <a:gridCol w="2702513">
                  <a:extLst>
                    <a:ext uri="{9D8B030D-6E8A-4147-A177-3AD203B41FA5}">
                      <a16:colId xmlns:a16="http://schemas.microsoft.com/office/drawing/2014/main" val="4221529287"/>
                    </a:ext>
                  </a:extLst>
                </a:gridCol>
              </a:tblGrid>
              <a:tr h="4469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정상 슬라이드 분류 성능 강화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1) 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그룹 분류 레이어 추가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진행 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저배율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 분류 보조 레이어 추가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진행 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526473"/>
                  </a:ext>
                </a:extLst>
              </a:tr>
            </a:tbl>
          </a:graphicData>
        </a:graphic>
      </p:graphicFrame>
      <p:cxnSp>
        <p:nvCxnSpPr>
          <p:cNvPr id="33" name="직선 화살표 연결선 32"/>
          <p:cNvCxnSpPr>
            <a:cxnSpLocks/>
            <a:stCxn id="31" idx="1"/>
          </p:cNvCxnSpPr>
          <p:nvPr/>
        </p:nvCxnSpPr>
        <p:spPr>
          <a:xfrm flipH="1" flipV="1">
            <a:off x="4979743" y="2780929"/>
            <a:ext cx="332584" cy="11318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27"/>
          <p:cNvSpPr txBox="1"/>
          <p:nvPr/>
        </p:nvSpPr>
        <p:spPr>
          <a:xfrm>
            <a:off x="504744" y="6156012"/>
            <a:ext cx="391807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[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협의 중인 사항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]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실제 사용을 위한 인공지능 슬라이드 시스템 업데이트 방향</a:t>
            </a:r>
            <a:endParaRPr lang="en-US" altLang="ko-KR" sz="12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 업데이트 시스템 방향 </a:t>
            </a:r>
            <a:endParaRPr lang="en-US" altLang="ko-KR" sz="12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602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직사각형 119"/>
          <p:cNvSpPr/>
          <p:nvPr/>
        </p:nvSpPr>
        <p:spPr>
          <a:xfrm>
            <a:off x="6516216" y="3423294"/>
            <a:ext cx="2472184" cy="2680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483768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507339" y="575795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522392" y="635872"/>
            <a:ext cx="770133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연구의 핵심 산출물인 슬라이드 이미지 분류 시스템의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아키텍쳐와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</a:t>
            </a:r>
            <a:r>
              <a:rPr lang="ko-KR" altLang="en-US" sz="14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성능표는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아래와 같음</a:t>
            </a:r>
            <a:endParaRPr lang="en-US" altLang="ko-KR" sz="14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18" name="제목 3"/>
          <p:cNvSpPr txBox="1">
            <a:spLocks/>
          </p:cNvSpPr>
          <p:nvPr/>
        </p:nvSpPr>
        <p:spPr>
          <a:xfrm>
            <a:off x="367828" y="166278"/>
            <a:ext cx="8380637" cy="418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4. </a:t>
            </a:r>
            <a:r>
              <a:rPr lang="ko-KR" altLang="en-US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추후 연구 계획 </a:t>
            </a:r>
            <a:r>
              <a:rPr lang="en-US" altLang="ko-KR" sz="1600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b="1" dirty="0">
                <a:solidFill>
                  <a:srgbClr val="0033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비전 판독 모델 고도화 방안 </a:t>
            </a:r>
            <a:endParaRPr lang="ko-KR" altLang="en-US" sz="1600" dirty="0">
              <a:solidFill>
                <a:srgbClr val="003300"/>
              </a:solidFill>
              <a:highlight>
                <a:srgbClr val="FFFF00"/>
              </a:highlight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4" y="2214115"/>
            <a:ext cx="6189904" cy="3421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165943" y="978667"/>
          <a:ext cx="3475729" cy="886968"/>
        </p:xfrm>
        <a:graphic>
          <a:graphicData uri="http://schemas.openxmlformats.org/drawingml/2006/table">
            <a:tbl>
              <a:tblPr/>
              <a:tblGrid>
                <a:gridCol w="865207">
                  <a:extLst>
                    <a:ext uri="{9D8B030D-6E8A-4147-A177-3AD203B41FA5}">
                      <a16:colId xmlns:a16="http://schemas.microsoft.com/office/drawing/2014/main" val="2767455685"/>
                    </a:ext>
                  </a:extLst>
                </a:gridCol>
                <a:gridCol w="2610522">
                  <a:extLst>
                    <a:ext uri="{9D8B030D-6E8A-4147-A177-3AD203B41FA5}">
                      <a16:colId xmlns:a16="http://schemas.microsoft.com/office/drawing/2014/main" val="4080372491"/>
                    </a:ext>
                  </a:extLst>
                </a:gridCol>
              </a:tblGrid>
              <a:tr h="8869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구성 모듈의 성능 향상 연구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노이즈 분류 모듈 속도 향상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진행중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이미지 분류 모듈 성능 개선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진행중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3)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디텍션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모듈 개선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진행중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4)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환자 분류 모듈 개발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308030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1643584" y="1892305"/>
            <a:ext cx="2592288" cy="45086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cxnSpLocks/>
          </p:cNvCxnSpPr>
          <p:nvPr/>
        </p:nvCxnSpPr>
        <p:spPr>
          <a:xfrm>
            <a:off x="1643584" y="1892305"/>
            <a:ext cx="865236" cy="52858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>
            <a:off x="1403648" y="1892305"/>
            <a:ext cx="239936" cy="218476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4502128" y="6126842"/>
          <a:ext cx="4562752" cy="656462"/>
        </p:xfrm>
        <a:graphic>
          <a:graphicData uri="http://schemas.openxmlformats.org/drawingml/2006/table">
            <a:tbl>
              <a:tblPr/>
              <a:tblGrid>
                <a:gridCol w="1331366">
                  <a:extLst>
                    <a:ext uri="{9D8B030D-6E8A-4147-A177-3AD203B41FA5}">
                      <a16:colId xmlns:a16="http://schemas.microsoft.com/office/drawing/2014/main" val="1715615018"/>
                    </a:ext>
                  </a:extLst>
                </a:gridCol>
                <a:gridCol w="3231386">
                  <a:extLst>
                    <a:ext uri="{9D8B030D-6E8A-4147-A177-3AD203B41FA5}">
                      <a16:colId xmlns:a16="http://schemas.microsoft.com/office/drawing/2014/main" val="3622247103"/>
                    </a:ext>
                  </a:extLst>
                </a:gridCol>
              </a:tblGrid>
              <a:tr h="6564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통합 시스템의 실험실 및 현업 환경 성능 최적화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현업 환경 평가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변인 조사 및 실험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이미지 촬영 조건 정의 및 시스템 최적화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예정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90466"/>
                  </a:ext>
                </a:extLst>
              </a:tr>
            </a:tbl>
          </a:graphicData>
        </a:graphic>
      </p:graphicFrame>
      <p:pic>
        <p:nvPicPr>
          <p:cNvPr id="116" name="그림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66" y="3495302"/>
            <a:ext cx="2515614" cy="2608530"/>
          </a:xfrm>
          <a:prstGeom prst="rect">
            <a:avLst/>
          </a:prstGeom>
        </p:spPr>
      </p:pic>
      <p:sp>
        <p:nvSpPr>
          <p:cNvPr id="119" name="왼쪽/오른쪽 화살표 118"/>
          <p:cNvSpPr/>
          <p:nvPr/>
        </p:nvSpPr>
        <p:spPr>
          <a:xfrm>
            <a:off x="5892056" y="4575422"/>
            <a:ext cx="792088" cy="303908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121"/>
          <p:cNvCxnSpPr>
            <a:endCxn id="119" idx="5"/>
          </p:cNvCxnSpPr>
          <p:nvPr/>
        </p:nvCxnSpPr>
        <p:spPr>
          <a:xfrm flipV="1">
            <a:off x="6049211" y="4803353"/>
            <a:ext cx="238889" cy="132348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bject 27"/>
          <p:cNvSpPr txBox="1"/>
          <p:nvPr/>
        </p:nvSpPr>
        <p:spPr>
          <a:xfrm>
            <a:off x="203424" y="6081484"/>
            <a:ext cx="391807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[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협의 중인 사항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]</a:t>
            </a: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현미경 이미지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Segmentation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모델 파일럿 테스트</a:t>
            </a:r>
            <a:endParaRPr lang="en-US" altLang="ko-KR" sz="12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  <a:p>
            <a:pPr marL="298450" indent="-285750"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대상 장기 확장</a:t>
            </a:r>
            <a:endParaRPr lang="en-US" altLang="ko-KR" sz="12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6804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3528" y="2708920"/>
            <a:ext cx="8470232" cy="2088232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+mn-ea"/>
              </a:rPr>
              <a:t>Q&amp;A</a:t>
            </a:r>
            <a:endParaRPr lang="ko-KR" altLang="en-US" sz="54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3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  <a:ea typeface="+mn-ea"/>
              </a:rPr>
              <a:t>감사합니다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algn="ctr"/>
            <a:endParaRPr lang="en-US" altLang="ko-KR" sz="3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908720"/>
            <a:ext cx="75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최종 보고</a:t>
            </a:r>
            <a:endParaRPr lang="en-US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91806" y="1272213"/>
            <a:ext cx="17326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94332" y="5605866"/>
            <a:ext cx="75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15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55576" y="218394"/>
            <a:ext cx="4608512" cy="41804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결과 요약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산출물 요약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-1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13033" y="4938210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연구 산출물 현황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5" name="직사각형 4"/>
          <p:cNvSpPr/>
          <p:nvPr/>
        </p:nvSpPr>
        <p:spPr>
          <a:xfrm>
            <a:off x="1182638" y="5744613"/>
            <a:ext cx="7354788" cy="6156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50796" y="5744613"/>
            <a:ext cx="331842" cy="615680"/>
          </a:xfrm>
          <a:prstGeom prst="rect">
            <a:avLst/>
          </a:prstGeom>
          <a:solidFill>
            <a:srgbClr val="F3A44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1920" y="5428598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- </a:t>
            </a:r>
            <a:r>
              <a:rPr lang="ko-KR" altLang="en-US" sz="1200" b="1" dirty="0"/>
              <a:t> 추가 달성 산출물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86" y="5805264"/>
            <a:ext cx="7174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조직 병리 검사 시스템을 위한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, 1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 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binary 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모델을 개발하여 추가 달성함</a:t>
            </a:r>
            <a:endParaRPr lang="en-US" altLang="ko-KR" sz="14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EP 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검사 진단 그래프 자동 분류 관련 학회 논문 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편 개제 </a:t>
            </a:r>
            <a:endParaRPr lang="en-US" altLang="ko-KR" sz="14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331640" y="5373216"/>
            <a:ext cx="6659131" cy="0"/>
          </a:xfrm>
          <a:prstGeom prst="line">
            <a:avLst/>
          </a:prstGeom>
          <a:ln w="19050">
            <a:solidFill>
              <a:srgbClr val="F3A4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36087" y="837291"/>
            <a:ext cx="784036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 </a:t>
            </a:r>
            <a:r>
              <a:rPr lang="en-US" altLang="ko-KR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1</a:t>
            </a:r>
            <a:r>
              <a:rPr lang="ko-KR" altLang="en-US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차년도의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진행과정에서 생성된 산출물은 다음과 같으며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생성된 산출물의 정보는 프로젝트 보고서에 포함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147695"/>
              </p:ext>
            </p:extLst>
          </p:nvPr>
        </p:nvGraphicFramePr>
        <p:xfrm>
          <a:off x="850796" y="1484784"/>
          <a:ext cx="7602172" cy="3278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436">
                  <a:extLst>
                    <a:ext uri="{9D8B030D-6E8A-4147-A177-3AD203B41FA5}">
                      <a16:colId xmlns:a16="http://schemas.microsoft.com/office/drawing/2014/main" val="30221283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226593166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96627995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82092106"/>
                    </a:ext>
                  </a:extLst>
                </a:gridCol>
              </a:tblGrid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일련 번호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연구 개발 내용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연구 개발 결과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비고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785790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진단 시스템 심화 분석 및 개선 전략 확보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6 </a:t>
                      </a: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가지 시스템에 대한 심화 분석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  <a:b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</a:t>
                      </a: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추가 분석 보류</a:t>
                      </a: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)</a:t>
                      </a:r>
                      <a:endParaRPr lang="ko-KR" altLang="en-US" sz="1200" kern="1200" spc="-35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52652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EP 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 추가 확보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추가 확보 및 룰 정보 확보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315650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경험지식플랫폼 적용 </a:t>
                      </a:r>
                      <a:endParaRPr lang="en-US" altLang="ko-KR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전략 수립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EP 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검사의 룰 기반 분류에 적용 가능성 확인 및 알고리즘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  <a:b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</a:t>
                      </a: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추가 개발 보류</a:t>
                      </a: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)</a:t>
                      </a:r>
                      <a:endParaRPr lang="ko-KR" altLang="en-US" sz="1200" kern="1200" spc="-35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25811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자동 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EP 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검사 진단 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/>
                      </a:r>
                      <a:b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모델 개발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binary 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분류 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</a:t>
                      </a: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추가 개발 보류</a:t>
                      </a: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)</a:t>
                      </a:r>
                      <a:endParaRPr lang="ko-KR" altLang="en-US" sz="1200" kern="1200" spc="-35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79719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병리시스템 촬영 환경 구축 및 데이터 수집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촬영 환경 구축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, 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 수집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, 1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차 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추가 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801433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850796" y="6451670"/>
            <a:ext cx="7393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[</a:t>
            </a:r>
            <a:r>
              <a:rPr lang="ko-KR" alt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*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Tobing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Elizabeth, et al. "[Regular Paper] EP-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CapsNet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: Extending Capsule Network with Inception Module for Electrophoresis Binary Classification." </a:t>
            </a:r>
            <a:r>
              <a:rPr lang="en-US" altLang="ko-KR" sz="900" i="1" dirty="0">
                <a:solidFill>
                  <a:srgbClr val="222222"/>
                </a:solidFill>
                <a:latin typeface="Arial" panose="020B0604020202020204" pitchFamily="34" charset="0"/>
              </a:rPr>
              <a:t>2018 IEEE 18th International Conference on Bioinformatics and Bioengineering (BIBE)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7378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480152" y="-6598"/>
            <a:ext cx="25052" cy="41718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>
            <a:spLocks noGrp="1"/>
          </p:cNvSpPr>
          <p:nvPr>
            <p:ph type="ctrTitle"/>
          </p:nvPr>
        </p:nvSpPr>
        <p:spPr>
          <a:xfrm>
            <a:off x="755576" y="218394"/>
            <a:ext cx="4752528" cy="418046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결과 요약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 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연구 산출물 요약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-2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차년도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821034" y="726556"/>
            <a:ext cx="599095" cy="0"/>
          </a:xfrm>
          <a:prstGeom prst="line">
            <a:avLst/>
          </a:prstGeom>
          <a:ln w="285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13033" y="4857051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연구 산출물 현황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5" name="직사각형 4"/>
          <p:cNvSpPr/>
          <p:nvPr/>
        </p:nvSpPr>
        <p:spPr>
          <a:xfrm>
            <a:off x="1187164" y="5733256"/>
            <a:ext cx="7354788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55322" y="5733256"/>
            <a:ext cx="33184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6446" y="5470981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- </a:t>
            </a:r>
            <a:r>
              <a:rPr lang="ko-KR" altLang="en-US" sz="1200" b="1" dirty="0"/>
              <a:t> 추가 달성 산출물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164" y="5810695"/>
            <a:ext cx="7174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딥러닝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기반 자동 판독 모델 개발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(binary-classification)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과 관련하여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의료 이미지 판독 위험성을 최소화 하는 방법에 대한 지식재산권 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특허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 1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건을 출원함</a:t>
            </a:r>
          </a:p>
          <a:p>
            <a:endParaRPr lang="en-US" altLang="ko-KR" sz="14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331640" y="5301208"/>
            <a:ext cx="6659131" cy="0"/>
          </a:xfrm>
          <a:prstGeom prst="line">
            <a:avLst/>
          </a:prstGeom>
          <a:ln w="19050">
            <a:solidFill>
              <a:srgbClr val="F3A4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27"/>
          <p:cNvSpPr txBox="1"/>
          <p:nvPr/>
        </p:nvSpPr>
        <p:spPr>
          <a:xfrm>
            <a:off x="836087" y="837291"/>
            <a:ext cx="784036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본 연구 </a:t>
            </a:r>
            <a:r>
              <a:rPr lang="en-US" altLang="ko-KR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2</a:t>
            </a:r>
            <a:r>
              <a:rPr lang="ko-KR" altLang="en-US" sz="1400" spc="-35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차년도의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진행과정에서 생성된 산출물은 다음과 같으며</a:t>
            </a:r>
            <a:r>
              <a:rPr lang="en-US" altLang="ko-KR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, </a:t>
            </a:r>
            <a:r>
              <a:rPr lang="ko-KR" altLang="en-US" sz="14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생성된 산출물의 정보는 프로젝트 보고서에 포함</a:t>
            </a:r>
            <a:endParaRPr lang="en-US" altLang="ko-KR" sz="1400" spc="-35" dirty="0"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53979"/>
              </p:ext>
            </p:extLst>
          </p:nvPr>
        </p:nvGraphicFramePr>
        <p:xfrm>
          <a:off x="850350" y="1410308"/>
          <a:ext cx="7602172" cy="33155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436">
                  <a:extLst>
                    <a:ext uri="{9D8B030D-6E8A-4147-A177-3AD203B41FA5}">
                      <a16:colId xmlns:a16="http://schemas.microsoft.com/office/drawing/2014/main" val="302212834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226593166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96627995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82092106"/>
                    </a:ext>
                  </a:extLst>
                </a:gridCol>
              </a:tblGrid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일련 번호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연구 개발 내용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연구 개발 결과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비고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785790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슬라이드 데이터 추가 확보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위장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, 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대장 정답 슬라이드 데이터 확보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52652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슬라이드 데이터 전처리 모델 개발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데이터 전처리 모델 개발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315650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딥러닝 기반 자동 판독 모델 개발</a:t>
                      </a:r>
                      <a:b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(binary-classification) </a:t>
                      </a:r>
                      <a:endParaRPr lang="ko-KR" altLang="en-US" sz="1200" kern="1200" spc="-35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 err="1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프로토타입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200" kern="1200" spc="-35" dirty="0" err="1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딥러닝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 판독 모델 개발</a:t>
                      </a:r>
                      <a:b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(binary-classification)</a:t>
                      </a:r>
                      <a:endParaRPr lang="ko-KR" alt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25811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딥러닝 기반 자동 판독 모델 개발</a:t>
                      </a:r>
                      <a:b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</a:t>
                      </a: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multi-classification)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프로토타입 딥러닝 판독 모델 개발</a:t>
                      </a:r>
                      <a:b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(muti-classification)</a:t>
                      </a:r>
                      <a:endParaRPr lang="ko-KR" altLang="en-US" sz="1200" kern="1200" spc="-35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79719"/>
                  </a:ext>
                </a:extLst>
              </a:tr>
              <a:tr h="471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현미경 모델 확장을 위한 연구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위염 분류 시스템 </a:t>
                      </a: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</a:t>
                      </a: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시드 분류 시스템</a:t>
                      </a:r>
                      <a:r>
                        <a:rPr lang="en-US" altLang="ko-KR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) </a:t>
                      </a:r>
                      <a:r>
                        <a:rPr lang="ko-KR" altLang="en-US" sz="1200" kern="1200" spc="-35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방법 연구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달성</a:t>
                      </a:r>
                      <a:b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</a:b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(</a:t>
                      </a:r>
                      <a:r>
                        <a:rPr lang="ko-KR" altLang="en-US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추가 개발 보류</a:t>
                      </a:r>
                      <a:r>
                        <a:rPr lang="en-US" altLang="ko-KR" sz="1200" kern="1200" spc="-35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/>
                        </a:rPr>
                        <a:t>)</a:t>
                      </a:r>
                      <a:endParaRPr lang="ko-KR" altLang="en-US" sz="1200" kern="1200" spc="-35" dirty="0">
                        <a:solidFill>
                          <a:schemeClr val="tx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80143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36087" y="6549359"/>
            <a:ext cx="75425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/>
            <a:r>
              <a:rPr lang="en-US" altLang="ko-KR" sz="8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[</a:t>
            </a:r>
            <a:r>
              <a:rPr lang="ko-KR" altLang="en-US" sz="8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*</a:t>
            </a:r>
            <a:r>
              <a:rPr lang="en-US" altLang="ko-KR" sz="8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] </a:t>
            </a:r>
            <a:r>
              <a:rPr lang="ko-KR" altLang="en-US" sz="8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딥 러닝 모델을 활용한 영상 진단 장치 및 그 방법 </a:t>
            </a:r>
            <a:r>
              <a:rPr lang="en-US" altLang="ko-KR" sz="8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(DEEP LEARNING MODEL BASED IMAGE DIAGNOSIS APPARATUS AND METHOD THEREOF, </a:t>
            </a:r>
            <a:r>
              <a:rPr lang="ko-KR" altLang="en-US" sz="8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출원 번호</a:t>
            </a:r>
            <a:r>
              <a:rPr lang="en-US" altLang="ko-KR" sz="800" spc="-35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/>
              </a:rPr>
              <a:t>: 10-2019-0081416)</a:t>
            </a:r>
          </a:p>
        </p:txBody>
      </p:sp>
    </p:spTree>
    <p:extLst>
      <p:ext uri="{BB962C8B-B14F-4D97-AF65-F5344CB8AC3E}">
        <p14:creationId xmlns:p14="http://schemas.microsoft.com/office/powerpoint/2010/main" val="212962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31980</TotalTime>
  <Words>7120</Words>
  <Application>Microsoft Office PowerPoint</Application>
  <PresentationFormat>화면 슬라이드 쇼(4:3)</PresentationFormat>
  <Paragraphs>1496</Paragraphs>
  <Slides>72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8" baseType="lpstr">
      <vt:lpstr>HCI Poppy</vt:lpstr>
      <vt:lpstr>굴림</vt:lpstr>
      <vt:lpstr>바탕</vt:lpstr>
      <vt:lpstr>스웨거 TTF</vt:lpstr>
      <vt:lpstr>-윤고딕330</vt:lpstr>
      <vt:lpstr>-윤고딕350</vt:lpstr>
      <vt:lpstr>한양신명조</vt:lpstr>
      <vt:lpstr>현대하모니 L</vt:lpstr>
      <vt:lpstr>현대하모니 M</vt:lpstr>
      <vt:lpstr>휴먼명조</vt:lpstr>
      <vt:lpstr>Arial</vt:lpstr>
      <vt:lpstr>Cambria Math</vt:lpstr>
      <vt:lpstr>Times New Roman</vt:lpstr>
      <vt:lpstr>Wingdings</vt:lpstr>
      <vt:lpstr>맑은 고딕</vt:lpstr>
      <vt:lpstr>Office 테마</vt:lpstr>
      <vt:lpstr>PowerPoint 프레젠테이션</vt:lpstr>
      <vt:lpstr>Agenda</vt:lpstr>
      <vt:lpstr>PowerPoint 프레젠테이션</vt:lpstr>
      <vt:lpstr>1. 연구 개요 및 목표 | 연구의 목적</vt:lpstr>
      <vt:lpstr>PowerPoint 프레젠테이션</vt:lpstr>
      <vt:lpstr>PowerPoint 프레젠테이션</vt:lpstr>
      <vt:lpstr>PowerPoint 프레젠테이션</vt:lpstr>
      <vt:lpstr>2. 연구 결과 요약 | 연구 산출물 요약 -1차년도</vt:lpstr>
      <vt:lpstr>2. 연구 결과 요약 | 연구 산출물 요약 -2차년도</vt:lpstr>
      <vt:lpstr>2. 연구 결과 요약 | 연구 산출물 요약 -3차년도</vt:lpstr>
      <vt:lpstr>PowerPoint 프레젠테이션</vt:lpstr>
      <vt:lpstr>2. 연구 결과 요약  | 핵심 연구 산출물 – 슬라이드 시스템</vt:lpstr>
      <vt:lpstr>PowerPoint 프레젠테이션</vt:lpstr>
      <vt:lpstr>3. 연구 과제 추진 내용 | 1차년도 –진단시스템 분석 및 개선 전략 확보</vt:lpstr>
      <vt:lpstr>3. 연구 과제 추진 내용 | 1차년도 –비전 기반 진단 모델 연구 및 개발</vt:lpstr>
      <vt:lpstr>3. 연구 과제 추진 내용 | 1차년도 –비전 기반 진단 모델 연구 및 개발</vt:lpstr>
      <vt:lpstr>PowerPoint 프레젠테이션</vt:lpstr>
      <vt:lpstr>3. 연구 과제 추진 내용 | 2차년도-슬라이드 모델 체계 확립</vt:lpstr>
      <vt:lpstr>3. 연구 과제 추진 내용| 2차년도- 전처리 과정 업데이트</vt:lpstr>
      <vt:lpstr>3. 연구 과제 추진 내용| 2차년도- 슬라이드 분류 모델링 및 인사이트 확보 </vt:lpstr>
      <vt:lpstr>3. 연구 내용 및 성과 | 2차년도- 추가 산출물: GUI 프로토타입 협업</vt:lpstr>
      <vt:lpstr>3. 연구 과제 추진 내용 | 2차년도- 추가 산출물 : 특허 출원</vt:lpstr>
      <vt:lpstr>3. 연구 과제 추진 내용 | 2차년도- 현미경 시스템 전략 1차 확보 및 파일럿 테스트</vt:lpstr>
      <vt:lpstr>2. 연구 과제 추진 내용 | 2차년도- 현미경 시스템 전략 확보 및 파일럿 테스트</vt:lpstr>
      <vt:lpstr>3. 연구 과제 추진 내용 | 2차년도- 현미경 시스템 확장 계획 수립</vt:lpstr>
      <vt:lpstr>PowerPoint 프레젠테이션</vt:lpstr>
      <vt:lpstr>PowerPoint 프레젠테이션</vt:lpstr>
      <vt:lpstr>3. 연구 과제 추진 내용 | 장비 현황 및 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mujinkm;이문용</dc:creator>
  <cp:lastModifiedBy>Windows User</cp:lastModifiedBy>
  <cp:revision>1128</cp:revision>
  <dcterms:created xsi:type="dcterms:W3CDTF">2017-07-26T02:20:28Z</dcterms:created>
  <dcterms:modified xsi:type="dcterms:W3CDTF">2021-06-22T15:37:21Z</dcterms:modified>
</cp:coreProperties>
</file>